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8" r:id="rId3"/>
    <p:sldId id="259" r:id="rId4"/>
    <p:sldId id="260" r:id="rId5"/>
    <p:sldId id="257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83" r:id="rId14"/>
    <p:sldId id="290" r:id="rId15"/>
    <p:sldId id="301" r:id="rId16"/>
    <p:sldId id="302" r:id="rId17"/>
    <p:sldId id="304" r:id="rId18"/>
    <p:sldId id="309" r:id="rId19"/>
    <p:sldId id="305" r:id="rId20"/>
    <p:sldId id="308" r:id="rId21"/>
    <p:sldId id="306" r:id="rId22"/>
    <p:sldId id="30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8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938FD-589B-42A3-8C89-5BA267002DD6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78DB1-7D46-4C8B-A32E-71B7BA2D09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4D727E-F27C-45A2-B382-9F59BA116B5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80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246D509-60B0-4456-866F-928AA60D5606}" type="slidenum">
              <a:rPr lang="en-US" sz="1200">
                <a:latin typeface="+mn-lt"/>
                <a:cs typeface="+mn-cs"/>
              </a:rPr>
              <a:pPr algn="r">
                <a:defRPr/>
              </a:pPr>
              <a:t>10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479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7D18D6A-8C48-4275-B7FD-6AD6BF798CF6}" type="slidenum">
              <a:rPr lang="en-US" sz="1200">
                <a:latin typeface="+mn-lt"/>
                <a:cs typeface="+mn-cs"/>
              </a:rPr>
              <a:pPr algn="r">
                <a:defRPr/>
              </a:pPr>
              <a:t>11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089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152657F-26ED-43EB-A0FC-5A9E9ACEDF33}" type="slidenum">
              <a:rPr lang="en-US" sz="1200">
                <a:latin typeface="+mn-lt"/>
                <a:cs typeface="+mn-cs"/>
              </a:rPr>
              <a:pPr algn="r">
                <a:defRPr/>
              </a:pPr>
              <a:t>12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763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877A63-1361-4311-A645-3A04D93B61A4}" type="slidenum">
              <a:rPr lang="en-US" sz="1200">
                <a:latin typeface="+mn-lt"/>
                <a:cs typeface="+mn-cs"/>
              </a:rPr>
              <a:pPr algn="r">
                <a:defRPr/>
              </a:pPr>
              <a:t>13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745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577D880-FD22-4420-B721-03E6EDA4DEEF}" type="slidenum">
              <a:rPr lang="en-US" sz="1200">
                <a:latin typeface="+mn-lt"/>
                <a:cs typeface="+mn-cs"/>
              </a:rPr>
              <a:pPr algn="r">
                <a:defRPr/>
              </a:pPr>
              <a:t>14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6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04D6DF3-4A80-49C3-9363-4C0BC7193816}" type="slidenum">
              <a:rPr lang="en-US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8568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C96ECB9-6C5F-4B2D-B615-6D2800CC72FA}" type="slidenum">
              <a:rPr lang="en-US" sz="1200">
                <a:latin typeface="+mn-lt"/>
                <a:cs typeface="+mn-cs"/>
              </a:rPr>
              <a:pPr algn="r">
                <a:defRPr/>
              </a:pPr>
              <a:t>16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857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494180-861B-4434-925A-9EEBAB2299B6}" type="slidenum">
              <a:rPr lang="en-US" sz="1200">
                <a:latin typeface="+mn-lt"/>
                <a:cs typeface="+mn-cs"/>
              </a:rPr>
              <a:pPr algn="r">
                <a:defRPr/>
              </a:pPr>
              <a:t>17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871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494180-861B-4434-925A-9EEBAB2299B6}" type="slidenum">
              <a:rPr lang="en-US" sz="1200">
                <a:latin typeface="+mn-lt"/>
                <a:cs typeface="+mn-cs"/>
              </a:rPr>
              <a:pPr algn="r">
                <a:defRPr/>
              </a:pPr>
              <a:t>18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8086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20246D5-3D54-417D-8501-196653D1035E}" type="slidenum">
              <a:rPr lang="en-US" sz="1200">
                <a:latin typeface="+mn-lt"/>
                <a:cs typeface="+mn-cs"/>
              </a:rPr>
              <a:pPr algn="r">
                <a:defRPr/>
              </a:pPr>
              <a:t>19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351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B393B1-56B9-42AC-8DFA-569C0EA1C5C1}" type="slidenum">
              <a:rPr lang="en-US" sz="1200">
                <a:latin typeface="+mn-lt"/>
                <a:cs typeface="+mn-cs"/>
              </a:rPr>
              <a:pPr algn="r">
                <a:defRPr/>
              </a:pPr>
              <a:t>2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1746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20246D5-3D54-417D-8501-196653D1035E}" type="slidenum">
              <a:rPr lang="en-US" sz="1200">
                <a:latin typeface="+mn-lt"/>
                <a:cs typeface="+mn-cs"/>
              </a:rPr>
              <a:pPr algn="r">
                <a:defRPr/>
              </a:pPr>
              <a:t>20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18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B393B1-56B9-42AC-8DFA-569C0EA1C5C1}" type="slidenum">
              <a:rPr lang="en-US" sz="1200">
                <a:latin typeface="+mn-lt"/>
                <a:cs typeface="+mn-cs"/>
              </a:rPr>
              <a:pPr algn="r">
                <a:defRPr/>
              </a:pPr>
              <a:t>3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581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B393B1-56B9-42AC-8DFA-569C0EA1C5C1}" type="slidenum">
              <a:rPr lang="en-US" sz="1200">
                <a:latin typeface="+mn-lt"/>
                <a:cs typeface="+mn-cs"/>
              </a:rPr>
              <a:pPr algn="r">
                <a:defRPr/>
              </a:pPr>
              <a:t>4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9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EBFFE3B-AD12-4C7C-9084-30A1ABDFF7BC}" type="slidenum">
              <a:rPr lang="en-US" sz="1200">
                <a:latin typeface="+mn-lt"/>
                <a:cs typeface="+mn-cs"/>
              </a:rPr>
              <a:pPr algn="r">
                <a:defRPr/>
              </a:pPr>
              <a:t>5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395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BFDC02-8773-41EB-838C-CC0E36EF2C1E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49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47D01B0-DE6D-4E9A-8DC1-95A05ECEBF15}" type="slidenum">
              <a:rPr lang="en-US" sz="1200">
                <a:latin typeface="+mn-lt"/>
                <a:cs typeface="+mn-cs"/>
              </a:rPr>
              <a:pPr algn="r">
                <a:defRPr/>
              </a:pPr>
              <a:t>7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60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524693B-CBA2-48B8-8C65-6E9E5327F2D3}" type="slidenum">
              <a:rPr lang="en-US" sz="1200">
                <a:latin typeface="+mn-lt"/>
                <a:cs typeface="+mn-cs"/>
              </a:rPr>
              <a:pPr algn="r">
                <a:defRPr/>
              </a:pPr>
              <a:t>8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731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FE4D87C-C087-4CBE-9487-467CEEA342AF}" type="slidenum">
              <a:rPr lang="en-US" sz="1200">
                <a:latin typeface="+mn-lt"/>
                <a:cs typeface="+mn-cs"/>
              </a:rPr>
              <a:pPr algn="r">
                <a:defRPr/>
              </a:pPr>
              <a:t>9</a:t>
            </a:fld>
            <a:endParaRPr lang="en-US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56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44589-D79D-4C5B-9D7A-EBBB59FA9974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A717-1FD4-4DAC-B6E6-22618589A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E3AEA-BF72-4618-8A91-609AB458A017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C8FC-0FA4-4F48-BBCC-0F246E01C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DCD58-599C-4B3D-9222-EAECF8A32EE1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B763-637D-4688-BAFD-FF3A8F91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C237-681D-4A77-9C5F-7CE0BEEBD28B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65C0-C713-4E51-A9D1-C461B390A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E2F8-717F-40D1-BEB9-24C46A1719FF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958E-8C39-449B-B467-6ECF1F185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6FDA7-DE40-4576-B1F5-2BDFBC4C1CB1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29EEA-D883-4A45-810A-57A546C67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E4BA-829C-43EF-94F9-6A578A1F2D53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51693-C8CB-451F-BC8C-AFFEFCE1B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7B27-60EF-44CD-8FF7-4F1A7E080356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7830-A65C-4BBE-AA8A-E5D1F2780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DD7A2-34DE-4597-857A-5AAB47FB70B2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F592-5734-4C55-A94E-74894354A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8A136-15D8-4654-85AD-3D874C8EB73A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F06C7-E7CD-420A-8AE5-809CFF868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DA2B-EF9D-46E0-8E79-6C384CC78A3F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9085E-C80B-44B9-A51B-EFDC6D492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2A651-D1FF-4611-929D-5D913EFB9D99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1ADF-1084-428C-B008-3230C8473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FAE994-6662-4439-8BB5-D915868876FC}" type="datetime1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C22FAE-E989-4136-A431-7A05FFC19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8658" name="Picture 2" descr="Picture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42913" y="5994400"/>
            <a:ext cx="2159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7772400" cy="2971800"/>
          </a:xfrm>
        </p:spPr>
        <p:txBody>
          <a:bodyPr/>
          <a:lstStyle/>
          <a:p>
            <a:pPr rtl="1" eaLnBrk="1" hangingPunct="1">
              <a:lnSpc>
                <a:spcPct val="150000"/>
              </a:lnSpc>
            </a:pPr>
            <a:r>
              <a:rPr lang="fa-IR" sz="3200" b="1" dirty="0" smtClean="0">
                <a:solidFill>
                  <a:srgbClr val="FFFF00"/>
                </a:solidFill>
                <a:cs typeface="B Titr" pitchFamily="2" charset="-78"/>
              </a:rPr>
              <a:t>غشاء و فرآيندهاي غشايي</a:t>
            </a:r>
            <a:r>
              <a:rPr lang="en-US" sz="3200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cs typeface="B Titr" pitchFamily="2" charset="-78"/>
              </a:rPr>
              <a:t>در صنايع پتروشيمي ايران</a:t>
            </a:r>
            <a:r>
              <a:rPr lang="en-US" sz="3200" b="1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3200" b="1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fa-IR" sz="3200" b="1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3000" b="1" dirty="0" smtClean="0">
                <a:solidFill>
                  <a:srgbClr val="FFFF00"/>
                </a:solidFill>
                <a:cs typeface="B Titr" pitchFamily="2" charset="-78"/>
              </a:rPr>
              <a:t>معرفي مركز ملي مرجع غشاء و فرآيندهاي غشايي</a:t>
            </a:r>
            <a:endParaRPr lang="en-US" sz="3000" b="1" dirty="0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14338" name="Title 1"/>
          <p:cNvSpPr>
            <a:spLocks/>
          </p:cNvSpPr>
          <p:nvPr/>
        </p:nvSpPr>
        <p:spPr bwMode="auto">
          <a:xfrm>
            <a:off x="869950" y="3789363"/>
            <a:ext cx="77724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>
              <a:lnSpc>
                <a:spcPct val="150000"/>
              </a:lnSpc>
            </a:pPr>
            <a:r>
              <a:rPr lang="fa-IR" sz="2800" b="1" dirty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دكتر </a:t>
            </a:r>
            <a:r>
              <a:rPr lang="fa-IR" sz="2800" b="1" dirty="0" smtClean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يوسف محمدي</a:t>
            </a:r>
            <a:endParaRPr lang="fa-IR" sz="2800" b="1" dirty="0">
              <a:solidFill>
                <a:schemeClr val="bg1"/>
              </a:solidFill>
              <a:latin typeface="Calibri" pitchFamily="34" charset="0"/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solidFill>
                <a:schemeClr val="bg1"/>
              </a:solidFill>
              <a:latin typeface="Calibri" pitchFamily="34" charset="0"/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000" b="1" dirty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شركت پژوهش و فناوري پتروشيمي</a:t>
            </a:r>
            <a:br>
              <a:rPr lang="fa-IR" sz="2000" b="1" dirty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آبان ماه </a:t>
            </a:r>
            <a:r>
              <a:rPr lang="fa-IR" sz="2000" b="1" dirty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1394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ar-SA" sz="2800" dirty="0" smtClean="0">
                <a:solidFill>
                  <a:schemeClr val="bg1"/>
                </a:solidFill>
                <a:cs typeface="B Koodak" pitchFamily="2" charset="-78"/>
              </a:rPr>
              <a:t> خريد</a:t>
            </a: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/ساخت،</a:t>
            </a:r>
            <a:r>
              <a:rPr lang="ar-SA" sz="2800" dirty="0" smtClean="0">
                <a:solidFill>
                  <a:schemeClr val="bg1"/>
                </a:solidFill>
                <a:cs typeface="B Koodak" pitchFamily="2" charset="-78"/>
              </a:rPr>
              <a:t> نصب و راه‌اندازي تجهيزات عمومي آزمايشگاه</a:t>
            </a:r>
            <a:endParaRPr lang="fa-IR" sz="28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ar-SA" sz="2800" dirty="0" smtClean="0">
                <a:solidFill>
                  <a:schemeClr val="bg1"/>
                </a:solidFill>
                <a:cs typeface="B Koodak" pitchFamily="2" charset="-78"/>
              </a:rPr>
              <a:t>خريد</a:t>
            </a: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/ساخت،</a:t>
            </a:r>
            <a:r>
              <a:rPr lang="ar-SA" sz="2800" dirty="0" smtClean="0">
                <a:solidFill>
                  <a:schemeClr val="bg1"/>
                </a:solidFill>
                <a:cs typeface="B Koodak" pitchFamily="2" charset="-78"/>
              </a:rPr>
              <a:t> نصب و راه‌اندازي تجهيزات تخصصي آزمايشگاه</a:t>
            </a:r>
            <a:endParaRPr lang="fa-IR" sz="28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  <a:buFont typeface="Arial" charset="0"/>
              <a:buNone/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       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- تجهيزات ساخت غشاء در مقياس آزمايشگاهي</a:t>
            </a:r>
          </a:p>
          <a:p>
            <a:pPr marL="0" indent="0" algn="just" rtl="1" eaLnBrk="1" hangingPunct="1">
              <a:lnSpc>
                <a:spcPct val="200000"/>
              </a:lnSpc>
              <a:buFont typeface="Arial" charset="0"/>
              <a:buNone/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        - تجهيزات شناسايي فيزيكي، شيميايي، مكانيكي و ساختاري</a:t>
            </a:r>
            <a:endParaRPr lang="ar-SA" sz="24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12643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3</a:t>
            </a:r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) احداث و تجهيز آزمايشگاه ساخت و شناسايي غشاء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914400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چندمنظوره (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RO، NF، UF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، و 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MF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endParaRPr lang="en-US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جداسازي گا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زي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چندمنظوره تصفيه آب و پساب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بيوراكتور غشايي (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MBR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الكتروليز غشايي (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Electro-Membrane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ست‌آپ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تراوش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ت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بخيري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 (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Pervaporation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14691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4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) احداث و تجهيز آزمايشگاه فرآيندهاي غشايي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1676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600" dirty="0" smtClean="0">
                <a:solidFill>
                  <a:schemeClr val="bg1"/>
                </a:solidFill>
                <a:cs typeface="B Koodak" pitchFamily="2" charset="-78"/>
              </a:rPr>
              <a:t>  </a:t>
            </a:r>
            <a:r>
              <a:rPr lang="ar-SA" sz="26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</a:t>
            </a:r>
            <a:r>
              <a:rPr lang="fa-IR" sz="2600" dirty="0" smtClean="0">
                <a:solidFill>
                  <a:schemeClr val="bg1"/>
                </a:solidFill>
                <a:cs typeface="B Koodak" pitchFamily="2" charset="-78"/>
              </a:rPr>
              <a:t>/واحد صنعتي</a:t>
            </a:r>
            <a:r>
              <a:rPr lang="ar-SA" sz="2600" dirty="0" smtClean="0">
                <a:solidFill>
                  <a:schemeClr val="bg1"/>
                </a:solidFill>
                <a:cs typeface="B Koodak" pitchFamily="2" charset="-78"/>
              </a:rPr>
              <a:t> توليد غشاءهاي تخت </a:t>
            </a:r>
            <a:endParaRPr lang="fa-IR" sz="26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6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6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</a:t>
            </a:r>
            <a:r>
              <a:rPr lang="fa-IR" sz="2600" dirty="0" smtClean="0">
                <a:solidFill>
                  <a:schemeClr val="bg1"/>
                </a:solidFill>
                <a:cs typeface="B Koodak" pitchFamily="2" charset="-78"/>
              </a:rPr>
              <a:t>/واحد صنعتي</a:t>
            </a:r>
            <a:r>
              <a:rPr lang="ar-SA" sz="2600" dirty="0" smtClean="0">
                <a:solidFill>
                  <a:schemeClr val="bg1"/>
                </a:solidFill>
                <a:cs typeface="B Koodak" pitchFamily="2" charset="-78"/>
              </a:rPr>
              <a:t> توليد غشاءهاي الياف توخالي</a:t>
            </a:r>
            <a:endParaRPr lang="fa-IR" sz="26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40291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5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) احداث و تجهيز 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واحد پيشتاز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 ساخت غشاء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‌هاي صنعتي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51816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چندمنظوره (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RO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، 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NF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، 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UF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، و 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MF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جداسازي گازي (</a:t>
            </a:r>
            <a:r>
              <a:rPr lang="en-US" sz="2400" dirty="0" smtClean="0">
                <a:solidFill>
                  <a:schemeClr val="bg1"/>
                </a:solidFill>
                <a:cs typeface="B Koodak" pitchFamily="2" charset="-78"/>
              </a:rPr>
              <a:t>Gas Separation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چندمنظوره براي تصفيه آب و پساب</a:t>
            </a:r>
            <a:endParaRPr lang="en-US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بيوراكتور غشايي (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MBR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كلر- آلكالي (</a:t>
            </a:r>
            <a:r>
              <a:rPr lang="en-US" sz="2200" dirty="0" err="1" smtClean="0">
                <a:solidFill>
                  <a:schemeClr val="bg1"/>
                </a:solidFill>
                <a:cs typeface="B Koodak" pitchFamily="2" charset="-78"/>
              </a:rPr>
              <a:t>Chlor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-Alkali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پايلوت تبخير تراوشي (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Pervaporation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endParaRPr lang="ar-SA" sz="24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53603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6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) احداث و تجهيز 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واحد پيشتاز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 فرآيندهاي غشايي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32766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ar-SA" dirty="0" smtClean="0">
                <a:solidFill>
                  <a:schemeClr val="bg1"/>
                </a:solidFill>
                <a:cs typeface="Koodak" pitchFamily="2" charset="-78"/>
              </a:rPr>
              <a:t>  طراحي و ساخت </a:t>
            </a:r>
            <a:r>
              <a:rPr lang="fa-IR" dirty="0" smtClean="0">
                <a:solidFill>
                  <a:schemeClr val="bg1"/>
                </a:solidFill>
                <a:cs typeface="Koodak" pitchFamily="2" charset="-78"/>
              </a:rPr>
              <a:t>مدول‌هاي پيچشي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en-US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ar-SA" dirty="0" smtClean="0">
                <a:solidFill>
                  <a:schemeClr val="bg1"/>
                </a:solidFill>
                <a:cs typeface="Koodak" pitchFamily="2" charset="-78"/>
              </a:rPr>
              <a:t>طراحي و ساخت </a:t>
            </a:r>
            <a:r>
              <a:rPr lang="fa-IR" dirty="0" smtClean="0">
                <a:solidFill>
                  <a:schemeClr val="bg1"/>
                </a:solidFill>
                <a:cs typeface="Koodak" pitchFamily="2" charset="-78"/>
              </a:rPr>
              <a:t>مدول‌هاي قاب و صفحه‌اي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ar-SA" dirty="0" smtClean="0">
                <a:solidFill>
                  <a:schemeClr val="bg1"/>
                </a:solidFill>
                <a:cs typeface="Koodak" pitchFamily="2" charset="-78"/>
              </a:rPr>
              <a:t> طراحي و ساخت </a:t>
            </a:r>
            <a:r>
              <a:rPr lang="fa-IR" dirty="0" smtClean="0">
                <a:solidFill>
                  <a:schemeClr val="bg1"/>
                </a:solidFill>
                <a:cs typeface="Koodak" pitchFamily="2" charset="-78"/>
              </a:rPr>
              <a:t>مدول‌هاي</a:t>
            </a:r>
            <a:r>
              <a:rPr lang="ar-SA" dirty="0" smtClean="0">
                <a:solidFill>
                  <a:schemeClr val="bg1"/>
                </a:solidFill>
                <a:cs typeface="Koodak" pitchFamily="2" charset="-78"/>
              </a:rPr>
              <a:t> الياف توخالي</a:t>
            </a:r>
            <a:endParaRPr lang="fa-IR" dirty="0" smtClean="0">
              <a:solidFill>
                <a:schemeClr val="bg1"/>
              </a:solidFill>
              <a:cs typeface="Koodak" pitchFamily="2" charset="-78"/>
            </a:endParaRPr>
          </a:p>
        </p:txBody>
      </p:sp>
      <p:sp>
        <p:nvSpPr>
          <p:cNvPr id="175107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104775"/>
            <a:ext cx="83851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7</a:t>
            </a:r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) احداث و تجهيز </a:t>
            </a:r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واحد پيشتاز</a:t>
            </a:r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 ساخت مدول‌هاي غشايي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738688"/>
          </a:xfrm>
        </p:spPr>
        <p:txBody>
          <a:bodyPr/>
          <a:lstStyle/>
          <a:p>
            <a:pPr marL="0" indent="0" algn="just" rtl="1" eaLnBrk="1" hangingPunct="1">
              <a:lnSpc>
                <a:spcPct val="150000"/>
              </a:lnSpc>
            </a:pPr>
            <a:r>
              <a:rPr lang="ar-SA" sz="2400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طراحي و ساخت قالب‌هاي لوله مركزي و آنتي‌تلسكوپ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Koodak" pitchFamily="2" charset="-78"/>
              </a:rPr>
              <a:t>طراحي و ساخت </a:t>
            </a: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دستگاه اتوماتيك برش رول‌هاي غشايي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Koodak" pitchFamily="2" charset="-78"/>
              </a:rPr>
              <a:t> طراحي و ساخت </a:t>
            </a: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دستگاه اتوماتيك چسب‌زني پاكت‌هاي غشايي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ar-SA" sz="2400" dirty="0" smtClean="0">
                <a:solidFill>
                  <a:schemeClr val="bg1"/>
                </a:solidFill>
                <a:cs typeface="Koodak" pitchFamily="2" charset="-78"/>
              </a:rPr>
              <a:t> طراحي و ساخت </a:t>
            </a: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دستگاه پيچش پاكت‌هاي غشايي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 دستگاه برش و پرداخت المان‌هاي غشايي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chemeClr val="bg1"/>
                </a:solidFill>
                <a:cs typeface="Koodak" pitchFamily="2" charset="-78"/>
              </a:rPr>
              <a:t> دستگاه فيلامنت وايندينگ</a:t>
            </a:r>
            <a:endParaRPr lang="en-US" sz="2400" dirty="0" smtClean="0">
              <a:solidFill>
                <a:schemeClr val="bg1"/>
              </a:solidFill>
              <a:cs typeface="Koodak" pitchFamily="2" charset="-78"/>
            </a:endParaRP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ar-SA" sz="2400" b="1" dirty="0" smtClean="0">
                <a:solidFill>
                  <a:schemeClr val="bg1"/>
                </a:solidFill>
                <a:cs typeface="Koodak" pitchFamily="2" charset="-78"/>
              </a:rPr>
              <a:t>احداث و تجهيز </a:t>
            </a:r>
            <a:r>
              <a:rPr lang="fa-IR" sz="2400" b="1" dirty="0" smtClean="0">
                <a:solidFill>
                  <a:schemeClr val="bg1"/>
                </a:solidFill>
                <a:cs typeface="Koodak" pitchFamily="2" charset="-78"/>
              </a:rPr>
              <a:t>واحد پيشتاز</a:t>
            </a:r>
            <a:r>
              <a:rPr lang="ar-SA" sz="2400" b="1" dirty="0" smtClean="0">
                <a:solidFill>
                  <a:schemeClr val="bg1"/>
                </a:solidFill>
                <a:cs typeface="Koodak" pitchFamily="2" charset="-78"/>
              </a:rPr>
              <a:t> </a:t>
            </a:r>
            <a:r>
              <a:rPr lang="fa-IR" sz="2400" b="1" dirty="0" smtClean="0">
                <a:solidFill>
                  <a:schemeClr val="bg1"/>
                </a:solidFill>
                <a:cs typeface="Koodak" pitchFamily="2" charset="-78"/>
              </a:rPr>
              <a:t>تست</a:t>
            </a:r>
            <a:r>
              <a:rPr lang="ar-SA" sz="2400" b="1" dirty="0" smtClean="0">
                <a:solidFill>
                  <a:schemeClr val="bg1"/>
                </a:solidFill>
                <a:cs typeface="Koodak" pitchFamily="2" charset="-78"/>
              </a:rPr>
              <a:t> مدول‌هاي غشايي</a:t>
            </a:r>
            <a:endParaRPr lang="fa-IR" sz="2400" dirty="0" smtClean="0">
              <a:solidFill>
                <a:schemeClr val="bg1"/>
              </a:solidFill>
              <a:cs typeface="Koodak" pitchFamily="2" charset="-78"/>
            </a:endParaRPr>
          </a:p>
        </p:txBody>
      </p:sp>
      <p:sp>
        <p:nvSpPr>
          <p:cNvPr id="187395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104775"/>
            <a:ext cx="83851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7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) احداث و تجهيز 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واحد پيشتاز</a:t>
            </a:r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 ساخت مدول‌هاي </a:t>
            </a:r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پيچشي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143000"/>
            <a:ext cx="8382000" cy="41910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  <a:buFont typeface="Arial" charset="0"/>
              <a:buNone/>
            </a:pPr>
            <a:r>
              <a:rPr lang="fa-IR" dirty="0" smtClean="0">
                <a:solidFill>
                  <a:schemeClr val="bg1"/>
                </a:solidFill>
                <a:cs typeface="B Koodak" pitchFamily="2" charset="-78"/>
              </a:rPr>
              <a:t>تعريف بيش از 104 پروژه و طرح پژوهشي </a:t>
            </a:r>
            <a:r>
              <a:rPr lang="ar-SA" dirty="0" smtClean="0">
                <a:solidFill>
                  <a:schemeClr val="bg1"/>
                </a:solidFill>
                <a:cs typeface="B Koodak" pitchFamily="2" charset="-78"/>
              </a:rPr>
              <a:t>فناوري‌محور در حوزه غشاء و فرآيندهاي غشايي براي خلق، توسعه و يا بهبود فناوري‌هاي مرتبط با فرآيندهاي پتروشيميايي</a:t>
            </a:r>
            <a:r>
              <a:rPr lang="fa-IR" dirty="0" smtClean="0">
                <a:solidFill>
                  <a:schemeClr val="bg1"/>
                </a:solidFill>
                <a:cs typeface="B Koodak" pitchFamily="2" charset="-78"/>
              </a:rPr>
              <a:t> در مقياس‌هاي آزمايشگاهي، پيشتاز كوچك و پيشتاز بزرگ</a:t>
            </a:r>
            <a:endParaRPr lang="ar-SA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84323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1038225"/>
          </a:xfrm>
        </p:spPr>
        <p:txBody>
          <a:bodyPr/>
          <a:lstStyle/>
          <a:p>
            <a:pPr algn="justLow" rtl="1" eaLnBrk="1" hangingPunct="1"/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en-US" sz="3200" b="1" u="sng" dirty="0" smtClean="0">
                <a:solidFill>
                  <a:srgbClr val="FFFF00"/>
                </a:solidFill>
                <a:cs typeface="B Titr" pitchFamily="2" charset="-78"/>
              </a:rPr>
              <a:t>8</a:t>
            </a:r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) </a:t>
            </a:r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تعريف پروژه‌ها و طرح‌هاي پژوهشي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822325"/>
            <a:ext cx="8382000" cy="52705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دستيابي به فرمولاسيون انواع غشاءهاي مورد مصرف در صنايع پتروشيمي</a:t>
            </a:r>
            <a:endParaRPr lang="en-US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  <a:buNone/>
            </a:pP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تراوش تبخيري، اسمز معكوس، تصفيه پساب، شيرين‌سازي گاز، بازيابي الفين‌ها، بازيابي هيدروژن، جداسازي </a:t>
            </a: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CO2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، تنظيم نسبت </a:t>
            </a: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CO/H2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در گاز سنتز و ...</a:t>
            </a: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(</a:t>
            </a:r>
          </a:p>
          <a:p>
            <a:pPr marL="0" indent="0" algn="just" rtl="1" eaLnBrk="1" hangingPunct="1">
              <a:lnSpc>
                <a:spcPct val="200000"/>
              </a:lnSpc>
              <a:buNone/>
            </a:pPr>
            <a:endParaRPr lang="fa-IR" sz="6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توليد پيوسته و يكنواخت انواع غشاءهاي مورد مصرف در صنايع پتروشيمي در مقياس صنعتي</a:t>
            </a:r>
            <a:endParaRPr lang="en-US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  <a:buNone/>
            </a:pPr>
            <a:endParaRPr lang="fa-IR" sz="6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طراحي و اجراي اولين سامانه‌هاي بومي مدول‌سازي قاب-صفحه‌اي و پيچشي در كشور (از مدول‌هاي 2521 تا مدول‌هاي 8040)</a:t>
            </a:r>
          </a:p>
        </p:txBody>
      </p:sp>
      <p:sp>
        <p:nvSpPr>
          <p:cNvPr id="189443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1038225"/>
          </a:xfrm>
        </p:spPr>
        <p:txBody>
          <a:bodyPr/>
          <a:lstStyle/>
          <a:p>
            <a:pPr algn="justLow" rtl="1" eaLnBrk="1" hangingPunct="1"/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مهم‌ترين دستاوردها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822325"/>
            <a:ext cx="8382000" cy="52705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طراحي و ساخت اولين مدول بومي 2521 شيرين‌سازي آب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طراحي و ساخت اولين مدول بومي 4040 شيرين‌سازي آب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 طراحي و ساخت اولين مدول بومي 8040 شيرين‌سازي آب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طراحي و ساخت اولين مدول بومي 2521 شيرين‌سازي گاز طبيعي</a:t>
            </a:r>
          </a:p>
        </p:txBody>
      </p:sp>
      <p:sp>
        <p:nvSpPr>
          <p:cNvPr id="189443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1038225"/>
          </a:xfrm>
        </p:spPr>
        <p:txBody>
          <a:bodyPr/>
          <a:lstStyle/>
          <a:p>
            <a:pPr algn="justLow" rtl="1" eaLnBrk="1" hangingPunct="1"/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مهم‌ترين محصولات فناورانه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822325"/>
            <a:ext cx="8382000" cy="52705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آغاز عمليات اجرايي اولين رفرانس پلنت توليد مدول‌هاي غشايي صنعتي 4040 اسمزمعكوس براي شيرين‌سازي آب با ظرفيت توليد 36000 مدول در سال</a:t>
            </a:r>
          </a:p>
          <a:p>
            <a:pPr marL="0" indent="0" algn="just" rtl="1" eaLnBrk="1" hangingPunct="1">
              <a:lnSpc>
                <a:spcPct val="200000"/>
              </a:lnSpc>
              <a:buNone/>
            </a:pPr>
            <a:endParaRPr lang="fa-IR" sz="8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 آغاز عمليات اجرايي اولين رفرانس پلنت توليد مدول‌هاي غشايي صنعتي 8040 اسمزمعكوس براي شيرين‌سازي آب با ظرفيت توليد 50000 مدول در سال</a:t>
            </a:r>
          </a:p>
          <a:p>
            <a:pPr marL="0" indent="0" algn="just" rtl="1" eaLnBrk="1" hangingPunct="1">
              <a:lnSpc>
                <a:spcPct val="200000"/>
              </a:lnSpc>
              <a:buNone/>
            </a:pPr>
            <a:endParaRPr lang="fa-IR" sz="8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طراحي و ساخت اولين مدول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4040 و 8040 بومي غشايي شيرين‌سازي گاز طبيعي با همكاري مشترك با شركت ملي گاز</a:t>
            </a:r>
          </a:p>
          <a:p>
            <a:pPr marL="0" indent="0" algn="just" rtl="1" eaLnBrk="1" hangingPunct="1">
              <a:lnSpc>
                <a:spcPct val="200000"/>
              </a:lnSpc>
            </a:pP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91491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1038225"/>
          </a:xfrm>
        </p:spPr>
        <p:txBody>
          <a:bodyPr/>
          <a:lstStyle/>
          <a:p>
            <a:pPr algn="justLow" rtl="1" eaLnBrk="1" hangingPunct="1"/>
            <a:r>
              <a:rPr lang="fa-IR" sz="3200" b="1" u="sng" smtClean="0">
                <a:solidFill>
                  <a:srgbClr val="FFFF00"/>
                </a:solidFill>
                <a:cs typeface="B Titr" pitchFamily="2" charset="-78"/>
              </a:rPr>
              <a:t>مهم‌ترين اقدامات در دست اجرا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b="1" dirty="0" smtClean="0">
                <a:solidFill>
                  <a:srgbClr val="FFFF00"/>
                </a:solidFill>
                <a:cs typeface="B Koodak" pitchFamily="2" charset="-78"/>
              </a:rPr>
              <a:t> مركز پژوهش و فناوري تهران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Koodak" pitchFamily="2" charset="-78"/>
              </a:rPr>
              <a:t> مركز پژوهش و فناوري اراك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Koodak" pitchFamily="2" charset="-78"/>
              </a:rPr>
              <a:t> مركز پژوهش و فناوري منطقه ويژه اقتصادي پتروشيمي (ماهشهر)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Koodak" pitchFamily="2" charset="-78"/>
              </a:rPr>
              <a:t> مركز پژوهش و فناوري منطقه ويژه اقتصادي انرژي پارس (عسلويه)</a:t>
            </a:r>
          </a:p>
          <a:p>
            <a:pPr marL="0" indent="0" algn="just" rtl="1" eaLnBrk="1" hangingPunct="1">
              <a:lnSpc>
                <a:spcPct val="200000"/>
              </a:lnSpc>
              <a:buNone/>
            </a:pPr>
            <a:endParaRPr lang="fa-IR" sz="2800" b="1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45059" name="Title 1"/>
          <p:cNvSpPr>
            <a:spLocks noGrp="1"/>
          </p:cNvSpPr>
          <p:nvPr>
            <p:ph type="ctrTitle" idx="4294967295"/>
          </p:nvPr>
        </p:nvSpPr>
        <p:spPr>
          <a:xfrm>
            <a:off x="1527175" y="104775"/>
            <a:ext cx="7467600" cy="990600"/>
          </a:xfrm>
        </p:spPr>
        <p:txBody>
          <a:bodyPr/>
          <a:lstStyle/>
          <a:p>
            <a:pPr algn="r" rtl="1" eaLnBrk="1" hangingPunct="1"/>
            <a:r>
              <a:rPr lang="fa-IR" sz="3200" b="1" u="sng" dirty="0" smtClean="0">
                <a:solidFill>
                  <a:schemeClr val="bg1"/>
                </a:solidFill>
                <a:cs typeface="B Titr" pitchFamily="2" charset="-78"/>
              </a:rPr>
              <a:t>شركت پژوهش و فناوري پتروشيمي</a:t>
            </a:r>
            <a:endParaRPr lang="en-US" sz="3200" b="1" u="sng" dirty="0" smtClean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50925"/>
            <a:ext cx="8382000" cy="4054475"/>
          </a:xfrm>
        </p:spPr>
        <p:txBody>
          <a:bodyPr/>
          <a:lstStyle/>
          <a:p>
            <a:pPr marL="0" indent="0" algn="just" rtl="1" eaLnBrk="1" hangingPunct="1">
              <a:lnSpc>
                <a:spcPct val="15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طراحي و ساخت اولين مدول تراوش تبخيري صنعتي كشور براي آبزدايي از الكل‌ها (متانول و اتيلن گلايكول)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طراحي و ساخت اولين مدول 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4040 بومي غشايي جداسازي گاز براي بازيابي اتيلن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طراحي و ساخت اولين مدول 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4040 بومي غشايي جداسازي گاز براي بازيابي پروپيلن</a:t>
            </a: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طراحي و ساخت اولين مدول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4040 بومي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غشايي جداسازي گاز براي جداسازي </a:t>
            </a: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CO2</a:t>
            </a:r>
            <a:endParaRPr lang="fa-IR" sz="22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طراحي و ساخت مدول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‌هاي فيلتراسيون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غشايي براي تصفيه انواع پساب‌هاي صنايع پتروشيمي</a:t>
            </a:r>
          </a:p>
        </p:txBody>
      </p:sp>
      <p:sp>
        <p:nvSpPr>
          <p:cNvPr id="191491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1038225"/>
          </a:xfrm>
        </p:spPr>
        <p:txBody>
          <a:bodyPr/>
          <a:lstStyle/>
          <a:p>
            <a:pPr algn="justLow" rtl="1" eaLnBrk="1" hangingPunct="1"/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مهم‌ترين اولويت‌هاي آتي مركز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1"/>
          <p:cNvSpPr>
            <a:spLocks/>
          </p:cNvSpPr>
          <p:nvPr/>
        </p:nvSpPr>
        <p:spPr bwMode="auto">
          <a:xfrm>
            <a:off x="774700" y="2238375"/>
            <a:ext cx="81565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4000" b="1" dirty="0">
                <a:solidFill>
                  <a:schemeClr val="bg1"/>
                </a:solidFill>
                <a:latin typeface="Calibri" pitchFamily="34" charset="0"/>
                <a:cs typeface="B Titr" pitchFamily="2" charset="-78"/>
              </a:rPr>
              <a:t>با تشكر از حسن توجه شما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chemeClr val="bg1"/>
                </a:solidFill>
                <a:cs typeface="B Koodak" pitchFamily="2" charset="-78"/>
              </a:rPr>
              <a:t> گروه پژوهش‌هاي پليمري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chemeClr val="bg1"/>
                </a:solidFill>
                <a:cs typeface="B Koodak" pitchFamily="2" charset="-78"/>
              </a:rPr>
              <a:t> گروه پژوهش‌هاي كاتاليستي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chemeClr val="bg1"/>
                </a:solidFill>
                <a:cs typeface="B Koodak" pitchFamily="2" charset="-78"/>
              </a:rPr>
              <a:t> گروه پژوهش‌هاي فني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rgbClr val="FFFF00"/>
                </a:solidFill>
                <a:cs typeface="B Koodak" pitchFamily="2" charset="-78"/>
              </a:rPr>
              <a:t> گروه پژوهشي فناوري‌هاي نوين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chemeClr val="bg1"/>
                </a:solidFill>
                <a:cs typeface="B Koodak" pitchFamily="2" charset="-78"/>
              </a:rPr>
              <a:t> گروه پژوهش‌هاي فرآيندي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b="1" dirty="0" smtClean="0">
                <a:solidFill>
                  <a:schemeClr val="bg1"/>
                </a:solidFill>
                <a:cs typeface="B Koodak" pitchFamily="2" charset="-78"/>
              </a:rPr>
              <a:t> گروه پژوهش‌هاي فني و مهندسي</a:t>
            </a:r>
          </a:p>
        </p:txBody>
      </p:sp>
      <p:sp>
        <p:nvSpPr>
          <p:cNvPr id="45059" name="Title 1"/>
          <p:cNvSpPr>
            <a:spLocks noGrp="1"/>
          </p:cNvSpPr>
          <p:nvPr>
            <p:ph type="ctrTitle" idx="4294967295"/>
          </p:nvPr>
        </p:nvSpPr>
        <p:spPr>
          <a:xfrm>
            <a:off x="1527175" y="104775"/>
            <a:ext cx="7467600" cy="990600"/>
          </a:xfrm>
        </p:spPr>
        <p:txBody>
          <a:bodyPr/>
          <a:lstStyle/>
          <a:p>
            <a:pPr algn="r" rtl="1" eaLnBrk="1" hangingPunct="1"/>
            <a:r>
              <a:rPr lang="fa-IR" sz="3200" b="1" u="sng" dirty="0" smtClean="0">
                <a:solidFill>
                  <a:schemeClr val="bg1"/>
                </a:solidFill>
                <a:cs typeface="B Titr" pitchFamily="2" charset="-78"/>
              </a:rPr>
              <a:t>گروه‌هاي پژوهشي</a:t>
            </a:r>
            <a:endParaRPr lang="en-US" sz="3200" b="1" u="sng" dirty="0" smtClean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فناوري نانو (</a:t>
            </a:r>
            <a:r>
              <a:rPr lang="en-US" sz="1600" dirty="0" smtClean="0">
                <a:solidFill>
                  <a:schemeClr val="bg1"/>
                </a:solidFill>
                <a:cs typeface="B Koodak" pitchFamily="2" charset="-78"/>
              </a:rPr>
              <a:t>Nanotechnology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زيست‌فناوري (</a:t>
            </a:r>
            <a:r>
              <a:rPr lang="en-US" sz="1600" dirty="0" smtClean="0">
                <a:solidFill>
                  <a:schemeClr val="bg1"/>
                </a:solidFill>
                <a:cs typeface="B Koodak" pitchFamily="2" charset="-78"/>
              </a:rPr>
              <a:t>Biotechnology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000" b="1" dirty="0" smtClean="0">
                <a:solidFill>
                  <a:srgbClr val="FFFF00"/>
                </a:solidFill>
                <a:cs typeface="B Koodak" pitchFamily="2" charset="-78"/>
              </a:rPr>
              <a:t> تيم پژوهشي غشاء و فرآيندهاي غشايي (</a:t>
            </a:r>
            <a:r>
              <a:rPr lang="en-US" sz="2000" b="1" dirty="0" smtClean="0">
                <a:solidFill>
                  <a:srgbClr val="FFFF00"/>
                </a:solidFill>
                <a:cs typeface="B Koodak" pitchFamily="2" charset="-78"/>
              </a:rPr>
              <a:t>Membrane Technology</a:t>
            </a:r>
            <a:r>
              <a:rPr lang="fa-IR" sz="2000" b="1" dirty="0" smtClean="0">
                <a:solidFill>
                  <a:srgbClr val="FFFF00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بازيافت و انرژي‌هاي نو/تجديدپذير (</a:t>
            </a:r>
            <a:r>
              <a:rPr lang="en-US" sz="1600" dirty="0" smtClean="0">
                <a:solidFill>
                  <a:schemeClr val="bg1"/>
                </a:solidFill>
                <a:cs typeface="B Koodak" pitchFamily="2" charset="-78"/>
              </a:rPr>
              <a:t>Recycle &amp; Renewable Energies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بهداشت، ايمني و محيط‌زيست (</a:t>
            </a:r>
            <a:r>
              <a:rPr lang="en-US" sz="1600" dirty="0" smtClean="0">
                <a:solidFill>
                  <a:schemeClr val="bg1"/>
                </a:solidFill>
                <a:cs typeface="B Koodak" pitchFamily="2" charset="-78"/>
              </a:rPr>
              <a:t>HSE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تصفيه آب و پساب (</a:t>
            </a: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Water &amp; Wastewater Treatment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 تيم پژوهشي فرآيندهاي الكتروشيميايي (</a:t>
            </a:r>
            <a:r>
              <a:rPr lang="en-US" sz="1800" dirty="0" smtClean="0">
                <a:solidFill>
                  <a:schemeClr val="bg1"/>
                </a:solidFill>
                <a:cs typeface="B Koodak" pitchFamily="2" charset="-78"/>
              </a:rPr>
              <a:t>Electrochemical Processes</a:t>
            </a:r>
            <a:r>
              <a:rPr lang="fa-IR" sz="1800" dirty="0" smtClean="0">
                <a:solidFill>
                  <a:schemeClr val="bg1"/>
                </a:solidFill>
                <a:cs typeface="B Koodak" pitchFamily="2" charset="-78"/>
              </a:rPr>
              <a:t>)</a:t>
            </a:r>
          </a:p>
        </p:txBody>
      </p:sp>
      <p:sp>
        <p:nvSpPr>
          <p:cNvPr id="45059" name="Title 1"/>
          <p:cNvSpPr>
            <a:spLocks noGrp="1"/>
          </p:cNvSpPr>
          <p:nvPr>
            <p:ph type="ctrTitle" idx="4294967295"/>
          </p:nvPr>
        </p:nvSpPr>
        <p:spPr>
          <a:xfrm>
            <a:off x="1527175" y="104775"/>
            <a:ext cx="7467600" cy="990600"/>
          </a:xfrm>
        </p:spPr>
        <p:txBody>
          <a:bodyPr/>
          <a:lstStyle/>
          <a:p>
            <a:pPr algn="r" rtl="1" eaLnBrk="1" hangingPunct="1"/>
            <a:r>
              <a:rPr lang="fa-IR" sz="3200" b="1" u="sng" smtClean="0">
                <a:solidFill>
                  <a:schemeClr val="bg1"/>
                </a:solidFill>
                <a:cs typeface="B Titr" pitchFamily="2" charset="-78"/>
              </a:rPr>
              <a:t>گروه پژوهشي فناوري‌هاي نوين</a:t>
            </a:r>
            <a:endParaRPr lang="en-US" sz="3200" b="1" u="sng" smtClean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ctrTitle" idx="4294967295"/>
          </p:nvPr>
        </p:nvSpPr>
        <p:spPr>
          <a:xfrm>
            <a:off x="914400" y="533400"/>
            <a:ext cx="7772400" cy="2057400"/>
          </a:xfrm>
        </p:spPr>
        <p:txBody>
          <a:bodyPr/>
          <a:lstStyle/>
          <a:p>
            <a:pPr rtl="1" eaLnBrk="1" hangingPunct="1">
              <a:lnSpc>
                <a:spcPct val="150000"/>
              </a:lnSpc>
            </a:pPr>
            <a:r>
              <a:rPr lang="fa-IR" sz="3500" b="1" dirty="0" smtClean="0">
                <a:solidFill>
                  <a:srgbClr val="FFFF00"/>
                </a:solidFill>
                <a:cs typeface="B Titr" pitchFamily="2" charset="-78"/>
              </a:rPr>
              <a:t>طرح جامع بررسي كاربردهاي غشاء و فرآيندهاي غشايي در صنايع پتروشيمي كشور</a:t>
            </a:r>
            <a:endParaRPr lang="en-US" sz="3500" dirty="0" smtClean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6200" y="29718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3200" b="1" dirty="0" smtClean="0">
                <a:solidFill>
                  <a:prstClr val="white"/>
                </a:solidFill>
                <a:ea typeface="+mj-ea"/>
                <a:cs typeface="B Titr" pitchFamily="2" charset="-78"/>
              </a:rPr>
              <a:t> توجيه اقتصادي؟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3200" b="1" dirty="0">
                <a:solidFill>
                  <a:prstClr val="white"/>
                </a:solidFill>
                <a:ea typeface="+mj-ea"/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prstClr val="white"/>
                </a:solidFill>
                <a:ea typeface="+mj-ea"/>
                <a:cs typeface="B Titr" pitchFamily="2" charset="-78"/>
              </a:rPr>
              <a:t>توجيه فني؟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3200" b="1" dirty="0">
                <a:solidFill>
                  <a:prstClr val="white"/>
                </a:solidFill>
                <a:ea typeface="+mj-ea"/>
                <a:cs typeface="B Titr" pitchFamily="2" charset="-78"/>
              </a:rPr>
              <a:t> </a:t>
            </a:r>
            <a:r>
              <a:rPr lang="fa-IR" sz="3200" b="1" dirty="0" smtClean="0">
                <a:solidFill>
                  <a:prstClr val="white"/>
                </a:solidFill>
                <a:ea typeface="+mj-ea"/>
                <a:cs typeface="B Titr" pitchFamily="2" charset="-78"/>
              </a:rPr>
              <a:t>توجيه راهبردي؟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 idx="4294967295"/>
          </p:nvPr>
        </p:nvSpPr>
        <p:spPr>
          <a:xfrm>
            <a:off x="914400" y="609600"/>
            <a:ext cx="7772400" cy="2667000"/>
          </a:xfrm>
        </p:spPr>
        <p:txBody>
          <a:bodyPr/>
          <a:lstStyle/>
          <a:p>
            <a:pPr rtl="1" eaLnBrk="1" hangingPunct="1">
              <a:lnSpc>
                <a:spcPct val="150000"/>
              </a:lnSpc>
            </a:pPr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فعاليت‌هاي صورت‌پذيرفته</a:t>
            </a:r>
            <a:br>
              <a:rPr lang="fa-IR" b="1" dirty="0" smtClean="0">
                <a:solidFill>
                  <a:schemeClr val="bg1"/>
                </a:solidFill>
                <a:cs typeface="B Titr" pitchFamily="2" charset="-78"/>
              </a:rPr>
            </a:br>
            <a:r>
              <a:rPr lang="fa-IR" sz="3800" b="1" dirty="0" smtClean="0">
                <a:solidFill>
                  <a:srgbClr val="FFFF00"/>
                </a:solidFill>
                <a:cs typeface="B Titr" pitchFamily="2" charset="-78"/>
              </a:rPr>
              <a:t>مركز ملي مرجع غشاء و فرآيندهاي غشايي</a:t>
            </a:r>
            <a:endParaRPr lang="en-US" sz="3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95375"/>
            <a:ext cx="8382000" cy="4314825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طراحي، ساخت، و توليد غشاء در مقياس صنعتي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طراحي و ساخت مدول‌هاي صنعتي غشايي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طراحي و اجراي فرآيندهاي صنعتي غشايي</a:t>
            </a: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مواد اوليه (حلال‌ها، پليمرهاي مهندسي، و زيرلايه‌ها)</a:t>
            </a:r>
            <a:endParaRPr lang="ar-SA" sz="28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06499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33350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fa-IR" sz="3600" b="1" u="sng" dirty="0" smtClean="0">
                <a:solidFill>
                  <a:srgbClr val="FFFF00"/>
                </a:solidFill>
                <a:cs typeface="B Titr" pitchFamily="2" charset="-78"/>
              </a:rPr>
              <a:t>مهمترين حلقه‌هاي دستيابي به فناوري‌هاي غشايي</a:t>
            </a:r>
            <a:endParaRPr lang="en-US" sz="36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95375"/>
            <a:ext cx="8382000" cy="47244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جذب نيروهاي متخصص از ميان فارغ‌التحصيلان ممتاز دانشگاه‌ها و پژوهشگاه‌هاي كشور (به‌عنوان پژوهشگر و/يا فناور) به‌صورت رسمي و يا در قالب قراردادهاي پژوهشي</a:t>
            </a:r>
            <a:endParaRPr lang="fa-IR" sz="24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شناسايي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كارشناسان و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پژوهشگران متخصص و علاقه‌مند فعال در </a:t>
            </a:r>
            <a:r>
              <a:rPr lang="fa-IR" sz="2400" dirty="0" smtClean="0">
                <a:solidFill>
                  <a:schemeClr val="bg1"/>
                </a:solidFill>
                <a:cs typeface="B Koodak" pitchFamily="2" charset="-78"/>
              </a:rPr>
              <a:t>مجتمع‌هاي پتروشيميايي </a:t>
            </a:r>
            <a:r>
              <a:rPr lang="ar-SA" sz="2400" dirty="0" smtClean="0">
                <a:solidFill>
                  <a:schemeClr val="bg1"/>
                </a:solidFill>
                <a:cs typeface="B Koodak" pitchFamily="2" charset="-78"/>
              </a:rPr>
              <a:t>براي همكاري با مركز غشاء و فرآيندهاي غشايي</a:t>
            </a:r>
          </a:p>
        </p:txBody>
      </p:sp>
      <p:sp>
        <p:nvSpPr>
          <p:cNvPr id="108547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33350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smtClean="0">
                <a:solidFill>
                  <a:srgbClr val="FFFF00"/>
                </a:solidFill>
                <a:cs typeface="B Titr" pitchFamily="2" charset="-78"/>
              </a:rPr>
              <a:t>(1) تقويت نرم‌افزاري مركز غشاء و فرآيندهاي غشايي</a:t>
            </a:r>
            <a:endParaRPr lang="en-US" sz="3200" b="1" u="sng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5475" y="1066800"/>
            <a:ext cx="8382000" cy="4876800"/>
          </a:xfrm>
        </p:spPr>
        <p:txBody>
          <a:bodyPr/>
          <a:lstStyle/>
          <a:p>
            <a:pPr marL="0" indent="0" algn="just" rtl="1" eaLnBrk="1" hangingPunct="1">
              <a:lnSpc>
                <a:spcPct val="20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ايجاد ارتباط با مراكز فعال داخلي جهت عقد تفاهم‌نامه‌هاي همكاري مشترك شامل صنايع پتروشيميايي، وزارت نفت، دفتر همكاري‌هاي رياست جمهوري، ستاد زيست‌فناوري، ستاد فناوري نانو، ستاد انرژي‌هاي نو، وزارتخانه‌هاي مرتبط و ساير صنايع دولتي و خصوصي</a:t>
            </a:r>
            <a:endParaRPr lang="fa-IR" sz="22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</a:t>
            </a:r>
            <a:r>
              <a:rPr lang="ar-SA" sz="2200" dirty="0" smtClean="0">
                <a:solidFill>
                  <a:schemeClr val="bg1"/>
                </a:solidFill>
                <a:cs typeface="B Koodak" pitchFamily="2" charset="-78"/>
              </a:rPr>
              <a:t>ايجاد ارتباط با مراكز فعال بين‌المللي جهت عقد تفاهم‌‌نامه‌هاي همكاري مشترك در سطح منطقه و جهان با دانشگاه‌ها، پژوهشگاه‌ها و مراكز و صنايع دولتي و خصوصي فعال در اين حوزه</a:t>
            </a:r>
            <a:endParaRPr lang="fa-IR" sz="2200" dirty="0" smtClean="0">
              <a:solidFill>
                <a:schemeClr val="bg1"/>
              </a:solidFill>
              <a:cs typeface="B Koodak" pitchFamily="2" charset="-78"/>
            </a:endParaRPr>
          </a:p>
          <a:p>
            <a:pPr marL="0" indent="0" algn="just" rtl="1" eaLnBrk="1" hangingPunct="1">
              <a:lnSpc>
                <a:spcPct val="200000"/>
              </a:lnSpc>
            </a:pPr>
            <a:r>
              <a:rPr lang="fa-IR" sz="2200" dirty="0" smtClean="0">
                <a:solidFill>
                  <a:schemeClr val="bg1"/>
                </a:solidFill>
                <a:cs typeface="B Koodak" pitchFamily="2" charset="-78"/>
              </a:rPr>
              <a:t> تشكيل تيم پژوهشي غشاء و فرآيندهاي غشايي در سطح صنايع پتروشيمي كشور</a:t>
            </a:r>
            <a:endParaRPr lang="ar-SA" sz="2200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110595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104775"/>
            <a:ext cx="8156575" cy="990600"/>
          </a:xfrm>
        </p:spPr>
        <p:txBody>
          <a:bodyPr/>
          <a:lstStyle/>
          <a:p>
            <a:pPr algn="r" rtl="1" eaLnBrk="1" hangingPunct="1"/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(2) ايجاد شبكه با مراكز و ستادهاي فعال در </a:t>
            </a:r>
            <a:r>
              <a:rPr lang="fa-IR" sz="3200" b="1" u="sng" dirty="0" smtClean="0">
                <a:solidFill>
                  <a:srgbClr val="FFFF00"/>
                </a:solidFill>
                <a:cs typeface="B Titr" pitchFamily="2" charset="-78"/>
              </a:rPr>
              <a:t>اين </a:t>
            </a:r>
            <a:r>
              <a:rPr lang="ar-SA" sz="3200" b="1" u="sng" dirty="0" smtClean="0">
                <a:solidFill>
                  <a:srgbClr val="FFFF00"/>
                </a:solidFill>
                <a:cs typeface="B Titr" pitchFamily="2" charset="-78"/>
              </a:rPr>
              <a:t>حوزه</a:t>
            </a:r>
            <a:endParaRPr lang="en-US" sz="3200" b="1" u="sng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1064</Words>
  <Application>Microsoft Office PowerPoint</Application>
  <PresentationFormat>On-screen Show (4:3)</PresentationFormat>
  <Paragraphs>123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 Koodak</vt:lpstr>
      <vt:lpstr>B Titr</vt:lpstr>
      <vt:lpstr>Calibri</vt:lpstr>
      <vt:lpstr>Koodak</vt:lpstr>
      <vt:lpstr>Office Theme</vt:lpstr>
      <vt:lpstr>1_Office Theme</vt:lpstr>
      <vt:lpstr>غشاء و فرآيندهاي غشايي در صنايع پتروشيمي ايران  معرفي مركز ملي مرجع غشاء و فرآيندهاي غشايي</vt:lpstr>
      <vt:lpstr>شركت پژوهش و فناوري پتروشيمي</vt:lpstr>
      <vt:lpstr>گروه‌هاي پژوهشي</vt:lpstr>
      <vt:lpstr>گروه پژوهشي فناوري‌هاي نوين</vt:lpstr>
      <vt:lpstr>طرح جامع بررسي كاربردهاي غشاء و فرآيندهاي غشايي در صنايع پتروشيمي كشور</vt:lpstr>
      <vt:lpstr>فعاليت‌هاي صورت‌پذيرفته مركز ملي مرجع غشاء و فرآيندهاي غشايي</vt:lpstr>
      <vt:lpstr>مهمترين حلقه‌هاي دستيابي به فناوري‌هاي غشايي</vt:lpstr>
      <vt:lpstr>(1) تقويت نرم‌افزاري مركز غشاء و فرآيندهاي غشايي</vt:lpstr>
      <vt:lpstr>(2) ايجاد شبكه با مراكز و ستادهاي فعال در اين حوزه</vt:lpstr>
      <vt:lpstr>(3) احداث و تجهيز آزمايشگاه ساخت و شناسايي غشاء</vt:lpstr>
      <vt:lpstr>(4) احداث و تجهيز آزمايشگاه فرآيندهاي غشايي</vt:lpstr>
      <vt:lpstr>(5) احداث و تجهيز واحد پيشتاز ساخت غشاء‌هاي صنعتي</vt:lpstr>
      <vt:lpstr>(6) احداث و تجهيز واحد پيشتاز فرآيندهاي غشايي</vt:lpstr>
      <vt:lpstr>(7) احداث و تجهيز واحد پيشتاز ساخت مدول‌هاي غشايي</vt:lpstr>
      <vt:lpstr>(7) احداث و تجهيز واحد پيشتاز ساخت مدول‌هاي پيچشي</vt:lpstr>
      <vt:lpstr>(8) تعريف پروژه‌ها و طرح‌هاي پژوهشي</vt:lpstr>
      <vt:lpstr>مهم‌ترين دستاوردها</vt:lpstr>
      <vt:lpstr>مهم‌ترين محصولات فناورانه</vt:lpstr>
      <vt:lpstr>مهم‌ترين اقدامات در دست اجرا</vt:lpstr>
      <vt:lpstr>مهم‌ترين اولويت‌هاي آتي مركز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غشاء و فرآيندهاي غشايي در صنايع پتروشيمي ايران  معرفي مركز مرجع غشاء و فرآيندهاي غشايي</dc:title>
  <dc:creator>NPC-rt</dc:creator>
  <cp:lastModifiedBy>wer</cp:lastModifiedBy>
  <cp:revision>16</cp:revision>
  <dcterms:created xsi:type="dcterms:W3CDTF">2015-11-09T06:53:25Z</dcterms:created>
  <dcterms:modified xsi:type="dcterms:W3CDTF">2015-11-09T20:41:38Z</dcterms:modified>
</cp:coreProperties>
</file>