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162" autoAdjust="0"/>
  </p:normalViewPr>
  <p:slideViewPr>
    <p:cSldViewPr snapToGrid="0">
      <p:cViewPr>
        <p:scale>
          <a:sx n="66" d="100"/>
          <a:sy n="66" d="100"/>
        </p:scale>
        <p:origin x="-1158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FFDE0-C67E-4C42-A514-74F5529DBE2B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0635-A3D2-445E-A4E4-71C32CC23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3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0635-A3D2-445E-A4E4-71C32CC236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5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402F2-0358-4C73-99CA-DA315965ECE3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487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42CC-BF99-48FB-9A8B-DDDD97BA6CC5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1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76C-E40B-407F-B00C-4625B9B294E0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2721-CFE6-4091-86A2-2F9948220D2F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E8A6-370B-4738-BF81-CDD27A96C97E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1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A21A-041F-4AB8-B2CB-4EDA40D0250C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D5B-7D22-4484-BA9A-4F1745D9C29F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319A-A071-46D8-B90E-AB90D70F22D8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9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8FD8-2B10-4C06-AAF5-1ABCDB3018A6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0F41-7A73-4B25-A325-518A061386BA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7F3A-A742-4CDB-9380-926EEF4808D2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8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C064-034F-4651-81AC-43284EA8E603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5269-46A8-47B4-A914-7639F6433683}" type="datetime1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5E30C-D0F6-441E-ABF2-BB9559278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185" y="892381"/>
            <a:ext cx="7181850" cy="81045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6700" dirty="0" smtClean="0">
                <a:cs typeface="Lotus" panose="00000400000000000000" pitchFamily="2" charset="-78"/>
              </a:rPr>
              <a:t>شرکت دلتا نیروی گامرون </a:t>
            </a:r>
            <a:endParaRPr lang="en-US" sz="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40" y="226596"/>
            <a:ext cx="2447364" cy="2093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2904" y="286452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Lotus" panose="00000400000000000000" pitchFamily="2" charset="-78"/>
              </a:rPr>
              <a:t>تهران </a:t>
            </a:r>
          </a:p>
          <a:p>
            <a:pPr algn="r" rtl="1"/>
            <a:r>
              <a:rPr lang="fa-IR" sz="2400" b="1" dirty="0" smtClean="0">
                <a:cs typeface="Lotus" panose="00000400000000000000" pitchFamily="2" charset="-78"/>
              </a:rPr>
              <a:t>دوشنبه 2 آذر 94</a:t>
            </a:r>
            <a:endParaRPr lang="en-US" sz="2400" b="1" dirty="0">
              <a:cs typeface="Lotus" panose="00000400000000000000" pitchFamily="2" charset="-78"/>
            </a:endParaRPr>
          </a:p>
        </p:txBody>
      </p:sp>
      <p:pic>
        <p:nvPicPr>
          <p:cNvPr id="1029" name="Picture 5" descr="C:\Users\OAlipour\Desktop\pic\pics\axe rafsanjan\Ax\20150503_131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4272440"/>
            <a:ext cx="357632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Alipour\Desktop\pic\clip_image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97" y="2168128"/>
            <a:ext cx="4402339" cy="25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Alipour\Desktop\pic\pics\IMG_1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97" y="4739948"/>
            <a:ext cx="2294641" cy="152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alipoor\New folder (2)\pics\IMG_19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10" y="4746496"/>
            <a:ext cx="2029726" cy="15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Alipour\Desktop\IST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050" y="3859027"/>
            <a:ext cx="1590261" cy="1761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P:\axe rafsanjan\IMG_42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2177140"/>
            <a:ext cx="3576320" cy="201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83" y="307688"/>
            <a:ext cx="109728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شرکت دلتا نیروی گامرون</a:t>
            </a: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سرمایه گذار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،</a:t>
            </a:r>
            <a:r>
              <a:rPr lang="en-US" sz="2400" dirty="0" smtClean="0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طراح،</a:t>
            </a:r>
            <a:r>
              <a:rPr lang="en-US" sz="2400" dirty="0" smtClean="0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مجری </a:t>
            </a: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و بهره بردار پروژه های تصفیه آب و تولید آب شیرین</a:t>
            </a:r>
            <a:endParaRPr lang="en-US" sz="24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812" y="1831558"/>
            <a:ext cx="4630757" cy="4117550"/>
          </a:xfrm>
        </p:spPr>
        <p:txBody>
          <a:bodyPr>
            <a:noAutofit/>
          </a:bodyPr>
          <a:lstStyle/>
          <a:p>
            <a:pPr algn="just" rtl="1"/>
            <a:r>
              <a:rPr lang="fa-IR" sz="2400" b="1" dirty="0">
                <a:solidFill>
                  <a:srgbClr val="7030A0"/>
                </a:solidFill>
                <a:cs typeface="B Nazanin" pitchFamily="2" charset="-78"/>
              </a:rPr>
              <a:t>شرکت مهندسی دلتا نیروی گامرون در سال 1385 توسط جمعی از مهندسین  و کارشناسان با تجربه که سالیان متمادی در نواحی مختلف ایران در زمینه آب و برق خدمت نموده  بودند  . با هدف خدمات رسانی و تامین آب شرب و بهداشتی و برق مورد نیاز و با توجه به روند رو به رشد صنایع و مراکز اقتصادی و جمعیتی در مناطق ساحلی و جنوبی کشور تشکیل و فعالیت خود را با استفاده  از نیروهای مجرب ، متعهد و متخصص آغاز </a:t>
            </a:r>
            <a:r>
              <a:rPr lang="fa-IR" sz="2400" b="1" dirty="0" smtClean="0">
                <a:solidFill>
                  <a:srgbClr val="7030A0"/>
                </a:solidFill>
                <a:cs typeface="B Nazanin" pitchFamily="2" charset="-78"/>
              </a:rPr>
              <a:t>نمود.</a:t>
            </a:r>
            <a:endParaRPr lang="en-US" sz="2400" b="1" dirty="0">
              <a:solidFill>
                <a:srgbClr val="7030A0"/>
              </a:solidFill>
              <a:cs typeface="B Nazanin" pitchFamily="2" charset="-78"/>
            </a:endParaRPr>
          </a:p>
        </p:txBody>
      </p:sp>
      <p:pic>
        <p:nvPicPr>
          <p:cNvPr id="1027" name="Picture 3" descr="P:\ICT &amp; Statistics\iso\18001 GAME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40" y="2181225"/>
            <a:ext cx="1810210" cy="256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P:\ICT &amp; Statistics\iso\14001 GAME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7" y="1819275"/>
            <a:ext cx="1810210" cy="256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1" name="Picture 7" descr="P:\ICT &amp; Statistics\iso\9001 GAMER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6" y="2499360"/>
            <a:ext cx="1810210" cy="256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5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470" y="800100"/>
            <a:ext cx="4697730" cy="70485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800" b="1" dirty="0" smtClean="0">
                <a:solidFill>
                  <a:srgbClr val="FF0000"/>
                </a:solidFill>
                <a:cs typeface="B Nazanin" pitchFamily="2" charset="-78"/>
              </a:rPr>
              <a:t>پروژه های درحال بهره برداری</a:t>
            </a:r>
          </a:p>
          <a:p>
            <a:pPr marL="0" indent="0" algn="r" rtl="1">
              <a:buNone/>
            </a:pPr>
            <a:endParaRPr lang="fa-I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05750" y="2152650"/>
            <a:ext cx="3981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حذف آرسنیک از آب شرب شهر بردسیر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ظرفیت :11250 متر مکعب در شبانه روز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روش: جذب سطحی به کمک جاذب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010" y="2152650"/>
            <a:ext cx="3640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شیرین سازی آب شهر ابوزیذ آباد کاشان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ظرفیت:3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6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30 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متر مکعب در شبانه روز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روش: اسمز معکوس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BWRO</a:t>
            </a:r>
            <a:r>
              <a:rPr lang="fa-IR" sz="2000" b="1" dirty="0">
                <a:cs typeface="Lotus" panose="00000400000000000000" pitchFamily="2" charset="-78"/>
              </a:rPr>
              <a:t>)</a:t>
            </a:r>
            <a:endParaRPr lang="en-US" sz="2000" b="1" dirty="0">
              <a:cs typeface="Lotus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5" y="2152650"/>
            <a:ext cx="4074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شیرین سازی آب دریا در جزیره تنب 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کو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چ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ک</a:t>
            </a:r>
            <a:endParaRPr lang="fa-IR" sz="2000" b="1" dirty="0">
              <a:solidFill>
                <a:schemeClr val="accent4">
                  <a:lumMod val="75000"/>
                </a:schemeClr>
              </a:solidFill>
              <a:cs typeface="Lotus" panose="00000400000000000000" pitchFamily="2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ظرفیت :500 متر مکعب در شبانه روز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روش : اسمز معکوس آب دریا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SWRO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cs typeface="Lotus" panose="00000400000000000000" pitchFamily="2" charset="-78"/>
              </a:rPr>
              <a:t>)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cs typeface="Lotus" panose="00000400000000000000" pitchFamily="2" charset="-78"/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5" y="3318416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90" y="3318416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OAlipour\Desktop\pic\pics\smaltonb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4" y="3318411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69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729" y="580278"/>
            <a:ext cx="4845422" cy="976406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0070C0"/>
                </a:solidFill>
                <a:latin typeface="+mn-lt"/>
                <a:ea typeface="+mn-ea"/>
                <a:cs typeface="B Nazanin" pitchFamily="2" charset="-78"/>
              </a:rPr>
              <a:t>پروژه های در دست اجرا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6" y="1556684"/>
            <a:ext cx="10336306" cy="8637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600" dirty="0" smtClean="0">
                <a:solidFill>
                  <a:schemeClr val="accent2">
                    <a:lumMod val="75000"/>
                  </a:schemeClr>
                </a:solidFill>
                <a:cs typeface="Lotus" panose="00000400000000000000" pitchFamily="2" charset="-78"/>
              </a:rPr>
              <a:t>پروژه ارتقا کیفی آب شهر های </a:t>
            </a:r>
            <a:r>
              <a:rPr lang="fa-IR" sz="2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Lotus" panose="00000400000000000000" pitchFamily="2" charset="-78"/>
              </a:rPr>
              <a:t>سیرجان</a:t>
            </a:r>
            <a:r>
              <a:rPr lang="fa-IR" sz="2600" dirty="0" smtClean="0">
                <a:solidFill>
                  <a:schemeClr val="accent2">
                    <a:lumMod val="75000"/>
                  </a:schemeClr>
                </a:solidFill>
                <a:cs typeface="Lotus" panose="00000400000000000000" pitchFamily="2" charset="-78"/>
              </a:rPr>
              <a:t> و رفسنجان در قالب سامانه دوم ( ایستگاه برداشت)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98341" y="1969901"/>
            <a:ext cx="42851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Lotus" panose="00000400000000000000" pitchFamily="2" charset="-78"/>
              </a:rPr>
              <a:t>ظرفیت : 2000 متر مکعب در شبانه روز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Lotus" panose="00000400000000000000" pitchFamily="2" charset="-78"/>
              </a:rPr>
              <a:t>روش : جذب سطحی به همراه اسمز معکوس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Lotus" panose="00000400000000000000" pitchFamily="2" charset="-78"/>
              </a:rPr>
              <a:t>تعداد ایستگاه : هر شهر 50 ایستگاه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57" y="4095881"/>
            <a:ext cx="3588717" cy="24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agonal liegende Ecken des Rechtecks abrunden 27"/>
          <p:cNvSpPr/>
          <p:nvPr/>
        </p:nvSpPr>
        <p:spPr>
          <a:xfrm>
            <a:off x="10989874" y="980415"/>
            <a:ext cx="288000" cy="288000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P:\axe rafsanjan\IMG_4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46" y="2104154"/>
            <a:ext cx="3703954" cy="208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axe rafsanjan\IMG_4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46" y="4384060"/>
            <a:ext cx="3703954" cy="208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3" y="1509310"/>
            <a:ext cx="8689323" cy="52144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feld 2"/>
          <p:cNvSpPr txBox="1">
            <a:spLocks noChangeArrowheads="1"/>
          </p:cNvSpPr>
          <p:nvPr/>
        </p:nvSpPr>
        <p:spPr bwMode="auto">
          <a:xfrm>
            <a:off x="7149432" y="1091611"/>
            <a:ext cx="4373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hangingPunct="1"/>
            <a:r>
              <a:rPr lang="fa-IR" sz="2400" b="1" dirty="0" smtClean="0">
                <a:solidFill>
                  <a:srgbClr val="0070C0"/>
                </a:solidFill>
                <a:cs typeface="Lotus" panose="00000400000000000000" pitchFamily="2" charset="-78"/>
              </a:rPr>
              <a:t>فرایند ها و روشهای حذف آرسنیک</a:t>
            </a:r>
            <a:endParaRPr lang="en-US" sz="2400" b="1" dirty="0">
              <a:solidFill>
                <a:srgbClr val="0070C0"/>
              </a:solidFill>
              <a:cs typeface="Lotus" panose="00000400000000000000" pitchFamily="2" charset="-78"/>
            </a:endParaRPr>
          </a:p>
        </p:txBody>
      </p:sp>
      <p:sp>
        <p:nvSpPr>
          <p:cNvPr id="60" name="Diagonal liegende Ecken des Rechtecks abrunden 27"/>
          <p:cNvSpPr/>
          <p:nvPr/>
        </p:nvSpPr>
        <p:spPr>
          <a:xfrm>
            <a:off x="11641384" y="1174725"/>
            <a:ext cx="288000" cy="288000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3"/>
          <p:cNvSpPr txBox="1">
            <a:spLocks noChangeArrowheads="1"/>
          </p:cNvSpPr>
          <p:nvPr/>
        </p:nvSpPr>
        <p:spPr bwMode="auto">
          <a:xfrm>
            <a:off x="3300032" y="1534859"/>
            <a:ext cx="1483098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>
                <a:cs typeface="B Nazanin" pitchFamily="2" charset="-78"/>
              </a:rPr>
              <a:t>حذف آرسنیک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63" name="Textfeld 4"/>
          <p:cNvSpPr txBox="1">
            <a:spLocks noChangeArrowheads="1"/>
          </p:cNvSpPr>
          <p:nvPr/>
        </p:nvSpPr>
        <p:spPr bwMode="auto">
          <a:xfrm>
            <a:off x="1728502" y="2463546"/>
            <a:ext cx="1588898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>
                <a:cs typeface="B Nazanin" pitchFamily="2" charset="-78"/>
              </a:rPr>
              <a:t>فرایندهای جذب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64" name="Textfeld 5"/>
          <p:cNvSpPr txBox="1">
            <a:spLocks noChangeArrowheads="1"/>
          </p:cNvSpPr>
          <p:nvPr/>
        </p:nvSpPr>
        <p:spPr bwMode="auto">
          <a:xfrm>
            <a:off x="6072355" y="2463546"/>
            <a:ext cx="1988045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>
                <a:cs typeface="B Nazanin" pitchFamily="2" charset="-78"/>
              </a:rPr>
              <a:t>فرایند های جداسازی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65" name="Textfeld 6"/>
          <p:cNvSpPr txBox="1">
            <a:spLocks noChangeArrowheads="1"/>
          </p:cNvSpPr>
          <p:nvPr/>
        </p:nvSpPr>
        <p:spPr bwMode="auto">
          <a:xfrm>
            <a:off x="999743" y="3606546"/>
            <a:ext cx="1280161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>
                <a:cs typeface="B Nazanin" pitchFamily="2" charset="-78"/>
              </a:rPr>
              <a:t>تبادل یونی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66" name="Textfeld 7"/>
          <p:cNvSpPr txBox="1">
            <a:spLocks noChangeArrowheads="1"/>
          </p:cNvSpPr>
          <p:nvPr/>
        </p:nvSpPr>
        <p:spPr bwMode="auto">
          <a:xfrm>
            <a:off x="3588023" y="3606546"/>
            <a:ext cx="652744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>
                <a:cs typeface="B Nazanin" pitchFamily="2" charset="-78"/>
              </a:rPr>
              <a:t>جذب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67" name="Textfeld 8"/>
          <p:cNvSpPr txBox="1">
            <a:spLocks noChangeArrowheads="1"/>
          </p:cNvSpPr>
          <p:nvPr/>
        </p:nvSpPr>
        <p:spPr bwMode="auto">
          <a:xfrm>
            <a:off x="5657469" y="3606546"/>
            <a:ext cx="1500188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/>
              <a:t>Nano filtration</a:t>
            </a:r>
          </a:p>
        </p:txBody>
      </p:sp>
      <p:sp>
        <p:nvSpPr>
          <p:cNvPr id="68" name="Textfeld 9"/>
          <p:cNvSpPr txBox="1">
            <a:spLocks noChangeArrowheads="1"/>
          </p:cNvSpPr>
          <p:nvPr/>
        </p:nvSpPr>
        <p:spPr bwMode="auto">
          <a:xfrm>
            <a:off x="7443407" y="3606546"/>
            <a:ext cx="1428750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/>
              <a:t>Reverse osmosis</a:t>
            </a:r>
          </a:p>
        </p:txBody>
      </p:sp>
      <p:sp>
        <p:nvSpPr>
          <p:cNvPr id="69" name="Textfeld 10"/>
          <p:cNvSpPr txBox="1">
            <a:spLocks noChangeArrowheads="1"/>
          </p:cNvSpPr>
          <p:nvPr/>
        </p:nvSpPr>
        <p:spPr bwMode="auto">
          <a:xfrm>
            <a:off x="2179170" y="4820984"/>
            <a:ext cx="641521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 smtClean="0">
                <a:cs typeface="B Nazanin" pitchFamily="2" charset="-78"/>
              </a:rPr>
              <a:t>انعقاد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70" name="Textfeld 11"/>
          <p:cNvSpPr txBox="1">
            <a:spLocks noChangeArrowheads="1"/>
          </p:cNvSpPr>
          <p:nvPr/>
        </p:nvSpPr>
        <p:spPr bwMode="auto">
          <a:xfrm>
            <a:off x="3839408" y="4605540"/>
            <a:ext cx="1752403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a-IR" sz="2200" b="1" dirty="0">
                <a:cs typeface="B Nazanin" pitchFamily="2" charset="-78"/>
              </a:rPr>
              <a:t>جذب با بستر ثابت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71" name="Textfeld 12"/>
          <p:cNvSpPr txBox="1">
            <a:spLocks noChangeArrowheads="1"/>
          </p:cNvSpPr>
          <p:nvPr/>
        </p:nvSpPr>
        <p:spPr bwMode="auto">
          <a:xfrm>
            <a:off x="2014157" y="5821109"/>
            <a:ext cx="1857375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/>
              <a:t>Iron </a:t>
            </a:r>
          </a:p>
          <a:p>
            <a:pPr algn="ctr" eaLnBrk="1" hangingPunct="1"/>
            <a:r>
              <a:rPr lang="en-US" sz="2200" b="1"/>
              <a:t>oxides</a:t>
            </a:r>
          </a:p>
        </p:txBody>
      </p:sp>
      <p:sp>
        <p:nvSpPr>
          <p:cNvPr id="72" name="Textfeld 13"/>
          <p:cNvSpPr txBox="1">
            <a:spLocks noChangeArrowheads="1"/>
          </p:cNvSpPr>
          <p:nvPr/>
        </p:nvSpPr>
        <p:spPr bwMode="auto">
          <a:xfrm>
            <a:off x="6443282" y="5821109"/>
            <a:ext cx="1714500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/>
              <a:t>Titanium oxide</a:t>
            </a:r>
          </a:p>
        </p:txBody>
      </p:sp>
      <p:sp>
        <p:nvSpPr>
          <p:cNvPr id="73" name="Textfeld 14"/>
          <p:cNvSpPr txBox="1">
            <a:spLocks noChangeArrowheads="1"/>
          </p:cNvSpPr>
          <p:nvPr/>
        </p:nvSpPr>
        <p:spPr bwMode="auto">
          <a:xfrm>
            <a:off x="4228719" y="5821109"/>
            <a:ext cx="1785938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/>
              <a:t>Activated alumina</a:t>
            </a:r>
          </a:p>
        </p:txBody>
      </p:sp>
      <p:cxnSp>
        <p:nvCxnSpPr>
          <p:cNvPr id="74" name="Gerade Verbindung 16"/>
          <p:cNvCxnSpPr>
            <a:stCxn id="62" idx="2"/>
            <a:endCxn id="63" idx="0"/>
          </p:cNvCxnSpPr>
          <p:nvPr/>
        </p:nvCxnSpPr>
        <p:spPr>
          <a:xfrm flipH="1">
            <a:off x="2522951" y="1965746"/>
            <a:ext cx="1518630" cy="497800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18"/>
          <p:cNvCxnSpPr>
            <a:stCxn id="62" idx="2"/>
            <a:endCxn id="64" idx="0"/>
          </p:cNvCxnSpPr>
          <p:nvPr/>
        </p:nvCxnSpPr>
        <p:spPr>
          <a:xfrm>
            <a:off x="4041581" y="1965746"/>
            <a:ext cx="3024797" cy="497800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0"/>
          <p:cNvCxnSpPr>
            <a:stCxn id="64" idx="2"/>
            <a:endCxn id="67" idx="0"/>
          </p:cNvCxnSpPr>
          <p:nvPr/>
        </p:nvCxnSpPr>
        <p:spPr>
          <a:xfrm flipH="1">
            <a:off x="6407563" y="2894433"/>
            <a:ext cx="658815" cy="712113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22"/>
          <p:cNvCxnSpPr>
            <a:stCxn id="64" idx="2"/>
            <a:endCxn id="68" idx="0"/>
          </p:cNvCxnSpPr>
          <p:nvPr/>
        </p:nvCxnSpPr>
        <p:spPr>
          <a:xfrm>
            <a:off x="7066378" y="2894433"/>
            <a:ext cx="1091404" cy="712113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24"/>
          <p:cNvCxnSpPr>
            <a:stCxn id="63" idx="2"/>
            <a:endCxn id="65" idx="0"/>
          </p:cNvCxnSpPr>
          <p:nvPr/>
        </p:nvCxnSpPr>
        <p:spPr>
          <a:xfrm flipH="1">
            <a:off x="1639824" y="2894433"/>
            <a:ext cx="883127" cy="712113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26"/>
          <p:cNvCxnSpPr>
            <a:stCxn id="63" idx="2"/>
            <a:endCxn id="66" idx="0"/>
          </p:cNvCxnSpPr>
          <p:nvPr/>
        </p:nvCxnSpPr>
        <p:spPr>
          <a:xfrm>
            <a:off x="2522951" y="2894433"/>
            <a:ext cx="1391444" cy="712113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28"/>
          <p:cNvCxnSpPr>
            <a:stCxn id="66" idx="2"/>
            <a:endCxn id="69" idx="0"/>
          </p:cNvCxnSpPr>
          <p:nvPr/>
        </p:nvCxnSpPr>
        <p:spPr>
          <a:xfrm flipH="1">
            <a:off x="2499931" y="4037433"/>
            <a:ext cx="1414464" cy="783551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0"/>
          <p:cNvCxnSpPr>
            <a:stCxn id="66" idx="2"/>
            <a:endCxn id="70" idx="0"/>
          </p:cNvCxnSpPr>
          <p:nvPr/>
        </p:nvCxnSpPr>
        <p:spPr>
          <a:xfrm>
            <a:off x="3914395" y="4037433"/>
            <a:ext cx="801215" cy="568107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4"/>
          <p:cNvCxnSpPr>
            <a:stCxn id="70" idx="2"/>
            <a:endCxn id="71" idx="0"/>
          </p:cNvCxnSpPr>
          <p:nvPr/>
        </p:nvCxnSpPr>
        <p:spPr>
          <a:xfrm flipH="1">
            <a:off x="2942845" y="5036427"/>
            <a:ext cx="1772765" cy="784682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6"/>
          <p:cNvCxnSpPr>
            <a:stCxn id="70" idx="2"/>
            <a:endCxn id="72" idx="0"/>
          </p:cNvCxnSpPr>
          <p:nvPr/>
        </p:nvCxnSpPr>
        <p:spPr>
          <a:xfrm>
            <a:off x="4715610" y="5036427"/>
            <a:ext cx="2584922" cy="784682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8"/>
          <p:cNvCxnSpPr>
            <a:stCxn id="70" idx="2"/>
            <a:endCxn id="73" idx="0"/>
          </p:cNvCxnSpPr>
          <p:nvPr/>
        </p:nvCxnSpPr>
        <p:spPr>
          <a:xfrm>
            <a:off x="4715610" y="5036427"/>
            <a:ext cx="406078" cy="784682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20288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Lotus" panose="00000400000000000000" pitchFamily="2" charset="-78"/>
              </a:rPr>
              <a:t>مزیت های فرایند جذب </a:t>
            </a:r>
            <a:r>
              <a:rPr lang="fa-IR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Lotus" panose="00000400000000000000" pitchFamily="2" charset="-78"/>
              </a:rPr>
              <a:t>سطحی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Lotus" panose="00000400000000000000" pitchFamily="2" charset="-78"/>
              </a:rPr>
              <a:t> </a:t>
            </a:r>
            <a:r>
              <a:rPr lang="fa-IR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Lotus" panose="00000400000000000000" pitchFamily="2" charset="-78"/>
              </a:rPr>
              <a:t>با جاذب 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GEH</a:t>
            </a:r>
            <a:endParaRPr lang="en-US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825625"/>
            <a:ext cx="10810875" cy="4351338"/>
          </a:xfrm>
        </p:spPr>
        <p:txBody>
          <a:bodyPr/>
          <a:lstStyle/>
          <a:p>
            <a:pPr marL="171450" indent="-171450" algn="r" rtl="1">
              <a:buClr>
                <a:srgbClr val="FF0000"/>
              </a:buClr>
            </a:pPr>
            <a:r>
              <a:rPr lang="fa-IR" b="1" dirty="0">
                <a:cs typeface="Lotus" panose="00000400000000000000" pitchFamily="2" charset="-78"/>
              </a:rPr>
              <a:t>هیچ پسابی تولید نمی </a:t>
            </a:r>
            <a:r>
              <a:rPr lang="fa-IR" b="1" dirty="0" smtClean="0">
                <a:cs typeface="Lotus" panose="00000400000000000000" pitchFamily="2" charset="-78"/>
              </a:rPr>
              <a:t>شود.</a:t>
            </a:r>
          </a:p>
          <a:p>
            <a:pPr marL="171450" indent="-171450" algn="r" rtl="1">
              <a:buClr>
                <a:srgbClr val="FF0000"/>
              </a:buClr>
            </a:pPr>
            <a:r>
              <a:rPr lang="fa-IR" b="1" dirty="0" smtClean="0">
                <a:cs typeface="Lotus" panose="00000400000000000000" pitchFamily="2" charset="-78"/>
              </a:rPr>
              <a:t>راهبری </a:t>
            </a:r>
            <a:r>
              <a:rPr lang="fa-IR" b="1" dirty="0">
                <a:cs typeface="Lotus" panose="00000400000000000000" pitchFamily="2" charset="-78"/>
              </a:rPr>
              <a:t>و بهره برداری ساده </a:t>
            </a:r>
            <a:r>
              <a:rPr lang="fa-IR" b="1" dirty="0" smtClean="0">
                <a:cs typeface="Lotus" panose="00000400000000000000" pitchFamily="2" charset="-78"/>
              </a:rPr>
              <a:t>(درمقایسه با فرایندهای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fa-IR" sz="2400" b="1" dirty="0">
                <a:cs typeface="Lotus" panose="00000400000000000000" pitchFamily="2" charset="-78"/>
              </a:rPr>
              <a:t> </a:t>
            </a:r>
            <a:r>
              <a:rPr lang="fa-IR" b="1" dirty="0" smtClean="0">
                <a:cs typeface="Lotus" panose="00000400000000000000" pitchFamily="2" charset="-78"/>
              </a:rPr>
              <a:t>و تبادل یونی)</a:t>
            </a:r>
            <a:endParaRPr lang="fa-IR" b="1" dirty="0">
              <a:cs typeface="Lotus" panose="00000400000000000000" pitchFamily="2" charset="-78"/>
            </a:endParaRPr>
          </a:p>
          <a:p>
            <a:pPr marL="171450" indent="-171450" algn="r" rtl="1">
              <a:buClr>
                <a:srgbClr val="FF0000"/>
              </a:buClr>
            </a:pPr>
            <a:r>
              <a:rPr lang="fa-IR" b="1" dirty="0">
                <a:cs typeface="Lotus" panose="00000400000000000000" pitchFamily="2" charset="-78"/>
              </a:rPr>
              <a:t>مصرف برق بسیار پایین </a:t>
            </a:r>
          </a:p>
          <a:p>
            <a:pPr marL="171450" indent="-171450" algn="r" rtl="1">
              <a:buClr>
                <a:srgbClr val="FF0000"/>
              </a:buClr>
            </a:pPr>
            <a:r>
              <a:rPr lang="fa-IR" b="1" dirty="0">
                <a:cs typeface="Lotus" panose="00000400000000000000" pitchFamily="2" charset="-78"/>
              </a:rPr>
              <a:t>قابلیت استفاده در ظرفیتهای متنوع </a:t>
            </a:r>
          </a:p>
          <a:p>
            <a:pPr marL="171450" indent="-171450" algn="r" rtl="1">
              <a:buClr>
                <a:srgbClr val="FF0000"/>
              </a:buClr>
            </a:pPr>
            <a:r>
              <a:rPr lang="fa-IR" b="1" dirty="0">
                <a:cs typeface="Lotus" panose="00000400000000000000" pitchFamily="2" charset="-78"/>
              </a:rPr>
              <a:t>هیچ گونه تخریب محیط زیستی (فرایند پاک)</a:t>
            </a:r>
          </a:p>
          <a:p>
            <a:pPr marL="171450" indent="-171450" algn="r" rtl="1">
              <a:buClr>
                <a:srgbClr val="FF0000"/>
              </a:buClr>
            </a:pPr>
            <a:r>
              <a:rPr lang="fa-IR" b="1" dirty="0" smtClean="0">
                <a:cs typeface="Lotus" panose="00000400000000000000" pitchFamily="2" charset="-78"/>
              </a:rPr>
              <a:t>هزینه </a:t>
            </a:r>
            <a:r>
              <a:rPr lang="fa-IR" b="1" dirty="0">
                <a:cs typeface="Lotus" panose="00000400000000000000" pitchFamily="2" charset="-78"/>
              </a:rPr>
              <a:t>سرمایه گذاری اولیه </a:t>
            </a:r>
            <a:r>
              <a:rPr lang="fa-IR" b="1" dirty="0" smtClean="0">
                <a:cs typeface="Lotus" panose="00000400000000000000" pitchFamily="2" charset="-78"/>
              </a:rPr>
              <a:t>کم </a:t>
            </a:r>
            <a:r>
              <a:rPr lang="fa-IR" b="1" dirty="0">
                <a:cs typeface="Lotus" panose="00000400000000000000" pitchFamily="2" charset="-78"/>
              </a:rPr>
              <a:t>( در مقایسه با فرایند </a:t>
            </a:r>
            <a:r>
              <a:rPr lang="en-US" b="1" dirty="0">
                <a:cs typeface="Lotus" panose="00000400000000000000" pitchFamily="2" charset="-78"/>
              </a:rPr>
              <a:t>RO</a:t>
            </a:r>
            <a:r>
              <a:rPr lang="fa-IR" b="1" dirty="0">
                <a:cs typeface="Lotus" panose="00000400000000000000" pitchFamily="2" charset="-78"/>
              </a:rPr>
              <a:t>)</a:t>
            </a:r>
          </a:p>
          <a:p>
            <a:pPr algn="r" rtl="1"/>
            <a:endParaRPr lang="fa-IR" dirty="0" smtClean="0"/>
          </a:p>
        </p:txBody>
      </p:sp>
      <p:sp>
        <p:nvSpPr>
          <p:cNvPr id="6" name="Diagonal liegende Ecken des Rechtecks abrunden 27"/>
          <p:cNvSpPr/>
          <p:nvPr/>
        </p:nvSpPr>
        <p:spPr>
          <a:xfrm>
            <a:off x="10915508" y="980415"/>
            <a:ext cx="288000" cy="288000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0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" t="37409" r="12300"/>
          <a:stretch>
            <a:fillRect/>
          </a:stretch>
        </p:blipFill>
        <p:spPr bwMode="auto">
          <a:xfrm>
            <a:off x="110169" y="1996457"/>
            <a:ext cx="7982272" cy="22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833922" y="767884"/>
            <a:ext cx="5112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High-capacity adsorbents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for water treatment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34" y="767884"/>
            <a:ext cx="24398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17970" y="5290961"/>
            <a:ext cx="529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Lotus" panose="00000400000000000000" pitchFamily="2" charset="-78"/>
              </a:rPr>
              <a:t>کسب نمایندگی رسمی شرکت واشرشیمی</a:t>
            </a:r>
            <a:endParaRPr lang="en-US" sz="2800" b="1" dirty="0">
              <a:solidFill>
                <a:srgbClr val="0070C0"/>
              </a:solidFill>
              <a:cs typeface="Lotus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14" y="1996457"/>
            <a:ext cx="2447364" cy="22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 descr="800px-DIN-Logo.svg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83747" y="2429605"/>
            <a:ext cx="784794" cy="5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6"/>
          <p:cNvSpPr txBox="1"/>
          <p:nvPr/>
        </p:nvSpPr>
        <p:spPr>
          <a:xfrm>
            <a:off x="1086944" y="2425036"/>
            <a:ext cx="657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Quality in accordance with European standard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(DIN EN 15029)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feld 11"/>
          <p:cNvSpPr txBox="1"/>
          <p:nvPr/>
        </p:nvSpPr>
        <p:spPr>
          <a:xfrm>
            <a:off x="1022287" y="3793511"/>
            <a:ext cx="541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Certified for drinking-water application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echteck 17"/>
          <p:cNvSpPr/>
          <p:nvPr/>
        </p:nvSpPr>
        <p:spPr>
          <a:xfrm>
            <a:off x="1022287" y="4239284"/>
            <a:ext cx="7516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TrinkwV</a:t>
            </a:r>
            <a:r>
              <a:rPr lang="en-US" sz="2000" dirty="0" smtClean="0">
                <a:solidFill>
                  <a:srgbClr val="0070C0"/>
                </a:solidFill>
              </a:rPr>
              <a:t>: §11 </a:t>
            </a:r>
            <a:r>
              <a:rPr lang="en-US" sz="2000" dirty="0" err="1" smtClean="0">
                <a:solidFill>
                  <a:srgbClr val="0070C0"/>
                </a:solidFill>
              </a:rPr>
              <a:t>Liste</a:t>
            </a:r>
            <a:r>
              <a:rPr lang="en-US" sz="2000" dirty="0" smtClean="0">
                <a:solidFill>
                  <a:srgbClr val="0070C0"/>
                </a:solidFill>
              </a:rPr>
              <a:t> der </a:t>
            </a:r>
            <a:r>
              <a:rPr lang="en-US" sz="2000" dirty="0" err="1" smtClean="0">
                <a:solidFill>
                  <a:srgbClr val="0070C0"/>
                </a:solidFill>
              </a:rPr>
              <a:t>Aufbereitungsstoffe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	NSF/ ANSI Standard 61: Drinking Water System Components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125" y="1676826"/>
            <a:ext cx="1204357" cy="4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gonal liegende Ecken des Rechtecks abrunden 20"/>
          <p:cNvSpPr/>
          <p:nvPr/>
        </p:nvSpPr>
        <p:spPr>
          <a:xfrm>
            <a:off x="658665" y="2577506"/>
            <a:ext cx="210328" cy="212510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liegende Ecken des Rechtecks abrunden 21"/>
          <p:cNvSpPr/>
          <p:nvPr/>
        </p:nvSpPr>
        <p:spPr>
          <a:xfrm>
            <a:off x="658664" y="3874605"/>
            <a:ext cx="238985" cy="212510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3916" y="4254951"/>
            <a:ext cx="774625" cy="7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8735" y="538648"/>
            <a:ext cx="2407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تائیدیه های دریافتی </a:t>
            </a:r>
            <a:endParaRPr lang="en-US" sz="28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10991358" y="628314"/>
            <a:ext cx="288000" cy="288000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813" y="4373757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6812" y="4669150"/>
            <a:ext cx="28733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5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262</Words>
  <Application>Microsoft Office PowerPoint</Application>
  <PresentationFormat>Custom</PresentationFormat>
  <Paragraphs>52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شرکت دلتا نیروی گامرون </vt:lpstr>
      <vt:lpstr>شرکت دلتا نیروی گامرون سرمایه گذار، طراح، مجری و بهره بردار پروژه های تصفیه آب و تولید آب شیرین</vt:lpstr>
      <vt:lpstr>PowerPoint Presentation</vt:lpstr>
      <vt:lpstr>پروژه های در دست اجرا</vt:lpstr>
      <vt:lpstr>PowerPoint Presentation</vt:lpstr>
      <vt:lpstr>مزیت های فرایند جذب سطحی با جاذب GEH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شرکت دلتا نیروی گامرون  سرمایه گذار، طراح، مجری و بهره بردار پروژه های تصفیه آب و تولید آب شیرین</dc:title>
  <dc:creator>omid</dc:creator>
  <cp:lastModifiedBy>OAlipour</cp:lastModifiedBy>
  <cp:revision>36</cp:revision>
  <dcterms:created xsi:type="dcterms:W3CDTF">2015-11-19T15:20:42Z</dcterms:created>
  <dcterms:modified xsi:type="dcterms:W3CDTF">2015-11-21T08:05:39Z</dcterms:modified>
</cp:coreProperties>
</file>