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4101" r:id="rId2"/>
  </p:sldMasterIdLst>
  <p:notesMasterIdLst>
    <p:notesMasterId r:id="rId34"/>
  </p:notesMasterIdLst>
  <p:sldIdLst>
    <p:sldId id="256" r:id="rId3"/>
    <p:sldId id="437" r:id="rId4"/>
    <p:sldId id="438" r:id="rId5"/>
    <p:sldId id="443" r:id="rId6"/>
    <p:sldId id="444" r:id="rId7"/>
    <p:sldId id="449" r:id="rId8"/>
    <p:sldId id="457" r:id="rId9"/>
    <p:sldId id="470" r:id="rId10"/>
    <p:sldId id="468" r:id="rId11"/>
    <p:sldId id="472" r:id="rId12"/>
    <p:sldId id="487" r:id="rId13"/>
    <p:sldId id="491" r:id="rId14"/>
    <p:sldId id="497" r:id="rId15"/>
    <p:sldId id="504" r:id="rId16"/>
    <p:sldId id="505" r:id="rId17"/>
    <p:sldId id="506" r:id="rId18"/>
    <p:sldId id="507" r:id="rId19"/>
    <p:sldId id="510" r:id="rId20"/>
    <p:sldId id="511" r:id="rId21"/>
    <p:sldId id="512" r:id="rId22"/>
    <p:sldId id="517" r:id="rId23"/>
    <p:sldId id="518" r:id="rId24"/>
    <p:sldId id="519" r:id="rId25"/>
    <p:sldId id="520" r:id="rId26"/>
    <p:sldId id="525" r:id="rId27"/>
    <p:sldId id="526" r:id="rId28"/>
    <p:sldId id="527" r:id="rId29"/>
    <p:sldId id="528" r:id="rId30"/>
    <p:sldId id="530" r:id="rId31"/>
    <p:sldId id="531" r:id="rId32"/>
    <p:sldId id="509" r:id="rId33"/>
  </p:sldIdLst>
  <p:sldSz cx="9144000" cy="6858000" type="screen4x3"/>
  <p:notesSz cx="7023100" cy="9309100"/>
  <p:defaultTextStyle>
    <a:defPPr>
      <a:defRPr lang="fa-IR"/>
    </a:defPPr>
    <a:lvl1pPr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3300"/>
    <a:srgbClr val="339933"/>
    <a:srgbClr val="3333CC"/>
    <a:srgbClr val="000000"/>
    <a:srgbClr val="A50021"/>
    <a:srgbClr val="000066"/>
    <a:srgbClr val="660066"/>
    <a:srgbClr val="EE901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65441" autoAdjust="0"/>
    <p:restoredTop sz="86441" autoAdjust="0"/>
  </p:normalViewPr>
  <p:slideViewPr>
    <p:cSldViewPr snapToGrid="0">
      <p:cViewPr varScale="1">
        <p:scale>
          <a:sx n="74" d="100"/>
          <a:sy n="74" d="100"/>
        </p:scale>
        <p:origin x="-10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rk\Documents\Mark's%20backup\Data\Seawater\Seawater%20paper%20200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 dirty="0"/>
              <a:t>Large seawater RO systems - water sell </a:t>
            </a:r>
            <a:r>
              <a:rPr lang="en-US" sz="2000" dirty="0" smtClean="0"/>
              <a:t>prices</a:t>
            </a:r>
            <a:endParaRPr lang="en-US" sz="2000" dirty="0"/>
          </a:p>
        </c:rich>
      </c:tx>
      <c:layout>
        <c:manualLayout>
          <c:xMode val="edge"/>
          <c:yMode val="edge"/>
          <c:x val="0.23164611363183191"/>
          <c:y val="0.100975284390859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3756637450116924"/>
          <c:y val="0.21131013796891848"/>
          <c:w val="0.83774394728275769"/>
          <c:h val="0.54762063924339788"/>
        </c:manualLayout>
      </c:layout>
      <c:barChart>
        <c:barDir val="col"/>
        <c:grouping val="clustered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'water cost'!$I$6:$I$14</c:f>
              <c:numCache>
                <c:formatCode>General</c:formatCode>
                <c:ptCount val="9"/>
                <c:pt idx="0">
                  <c:v>2009</c:v>
                </c:pt>
                <c:pt idx="1">
                  <c:v>2009</c:v>
                </c:pt>
                <c:pt idx="2">
                  <c:v>2010</c:v>
                </c:pt>
                <c:pt idx="3">
                  <c:v>2012</c:v>
                </c:pt>
                <c:pt idx="4">
                  <c:v>2013</c:v>
                </c:pt>
                <c:pt idx="5">
                  <c:v>2013</c:v>
                </c:pt>
                <c:pt idx="6">
                  <c:v>2014</c:v>
                </c:pt>
                <c:pt idx="7">
                  <c:v>2014</c:v>
                </c:pt>
                <c:pt idx="8">
                  <c:v>2015</c:v>
                </c:pt>
              </c:numCache>
            </c:numRef>
          </c:cat>
          <c:val>
            <c:numRef>
              <c:f>'water cost'!$J$6:$J$14</c:f>
              <c:numCache>
                <c:formatCode>General</c:formatCode>
                <c:ptCount val="9"/>
                <c:pt idx="0">
                  <c:v>0.56999999999999995</c:v>
                </c:pt>
                <c:pt idx="1">
                  <c:v>2.46</c:v>
                </c:pt>
                <c:pt idx="2">
                  <c:v>2.06</c:v>
                </c:pt>
                <c:pt idx="3">
                  <c:v>1.9000000000000001</c:v>
                </c:pt>
                <c:pt idx="4">
                  <c:v>1.86</c:v>
                </c:pt>
                <c:pt idx="5">
                  <c:v>0.68</c:v>
                </c:pt>
                <c:pt idx="6">
                  <c:v>0.55000000000000004</c:v>
                </c:pt>
                <c:pt idx="7">
                  <c:v>0.58000000000000007</c:v>
                </c:pt>
                <c:pt idx="8">
                  <c:v>1.61</c:v>
                </c:pt>
              </c:numCache>
            </c:numRef>
          </c:val>
        </c:ser>
        <c:axId val="43565440"/>
        <c:axId val="43567360"/>
      </c:barChart>
      <c:catAx>
        <c:axId val="435654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Contract year</a:t>
                </a:r>
              </a:p>
            </c:rich>
          </c:tx>
          <c:layout>
            <c:manualLayout>
              <c:xMode val="edge"/>
              <c:yMode val="edge"/>
              <c:x val="0.46913654311729547"/>
              <c:y val="0.8720263092113484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3567360"/>
        <c:crosses val="autoZero"/>
        <c:auto val="1"/>
        <c:lblAlgn val="ctr"/>
        <c:lblOffset val="100"/>
        <c:tickLblSkip val="1"/>
        <c:tickMarkSkip val="1"/>
      </c:catAx>
      <c:valAx>
        <c:axId val="43567360"/>
        <c:scaling>
          <c:orientation val="minMax"/>
        </c:scaling>
        <c:axPos val="l"/>
        <c:majorGridlines>
          <c:spPr>
            <a:ln w="1270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Initial water price $/m3</a:t>
                </a:r>
              </a:p>
            </c:rich>
          </c:tx>
          <c:layout>
            <c:manualLayout>
              <c:xMode val="edge"/>
              <c:yMode val="edge"/>
              <c:x val="2.9368735589467412E-2"/>
              <c:y val="0.25814033077930254"/>
            </c:manualLayout>
          </c:layout>
          <c:spPr>
            <a:noFill/>
            <a:ln w="25400">
              <a:noFill/>
            </a:ln>
          </c:spPr>
        </c:title>
        <c:numFmt formatCode="0.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3565440"/>
        <c:crosses val="autoZero"/>
        <c:crossBetween val="between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10" Type="http://schemas.openxmlformats.org/officeDocument/2006/relationships/image" Target="../media/image36.w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0.32166</cdr:x>
      <cdr:y>0.22289</cdr:y>
    </cdr:from>
    <cdr:to>
      <cdr:x>0.54459</cdr:x>
      <cdr:y>0.28313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52092" y="1301261"/>
          <a:ext cx="2461846" cy="3516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b="1" dirty="0" smtClean="0"/>
            <a:t>RO plants in Australia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0.81511</cdr:x>
      <cdr:y>0.32195</cdr:y>
    </cdr:from>
    <cdr:to>
      <cdr:x>0.99363</cdr:x>
      <cdr:y>0.36747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9001369" y="1879600"/>
          <a:ext cx="1971430" cy="2657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 smtClean="0"/>
            <a:t>California, USA</a:t>
          </a:r>
          <a:endParaRPr lang="en-US" sz="20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979757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1"/>
          <a:lstStyle>
            <a:lvl1pPr algn="r">
              <a:defRPr sz="1200"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626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1"/>
          <a:lstStyle>
            <a:lvl1pPr algn="l">
              <a:defRPr sz="1200"/>
            </a:lvl1pPr>
          </a:lstStyle>
          <a:p>
            <a:pPr>
              <a:defRPr/>
            </a:pPr>
            <a:fld id="{59F2820C-CD5C-40AE-A69F-D754A2447F03}" type="datetimeFigureOut">
              <a:rPr lang="fa-IR"/>
              <a:pPr>
                <a:defRPr/>
              </a:pPr>
              <a:t>1437/02/11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1" anchor="ctr"/>
          <a:lstStyle/>
          <a:p>
            <a:pPr lvl="0"/>
            <a:endParaRPr lang="fa-I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979757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626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1" anchor="b"/>
          <a:lstStyle>
            <a:lvl1pPr algn="l">
              <a:defRPr sz="1200"/>
            </a:lvl1pPr>
          </a:lstStyle>
          <a:p>
            <a:pPr>
              <a:defRPr/>
            </a:pPr>
            <a:fld id="{6627B6C2-EFCC-4C5F-8E41-FED6A422F71E}" type="slidenum">
              <a:rPr lang="fa-IR"/>
              <a:pPr>
                <a:defRPr/>
              </a:pPr>
              <a:t>‹#›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350902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B6C2-EFCC-4C5F-8E41-FED6A422F71E}" type="slidenum">
              <a:rPr lang="fa-IR" smtClean="0"/>
              <a:pPr>
                <a:defRPr/>
              </a:pPr>
              <a:t>1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2815085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DAFA3-42EB-42EB-BBDB-81CB133DA0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6450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FD9605-32FC-4B30-86AB-5B89A997DC00}" type="slidenum">
              <a:rPr lang="fa-I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fa-I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AD775B-FA4A-443A-8D52-BE595953DD28}" type="slidenum">
              <a:rPr lang="fa-IR" smtClean="0">
                <a:solidFill>
                  <a:prstClr val="black"/>
                </a:solidFill>
              </a:rPr>
              <a:pPr/>
              <a:t>2</a:t>
            </a:fld>
            <a:endParaRPr lang="fa-I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3278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B6C2-EFCC-4C5F-8E41-FED6A422F71E}" type="slidenum">
              <a:rPr lang="fa-IR" smtClean="0"/>
              <a:pPr>
                <a:defRPr/>
              </a:pPr>
              <a:t>3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28285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B6C2-EFCC-4C5F-8E41-FED6A422F71E}" type="slidenum">
              <a:rPr lang="fa-IR" smtClean="0"/>
              <a:pPr>
                <a:defRPr/>
              </a:pPr>
              <a:t>4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288850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B6C2-EFCC-4C5F-8E41-FED6A422F71E}" type="slidenum">
              <a:rPr lang="fa-IR" smtClean="0"/>
              <a:pPr>
                <a:defRPr/>
              </a:pPr>
              <a:t>5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3634990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B6C2-EFCC-4C5F-8E41-FED6A422F71E}" type="slidenum">
              <a:rPr lang="fa-IR" smtClean="0"/>
              <a:pPr>
                <a:defRPr/>
              </a:pPr>
              <a:t>6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3532180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B6C2-EFCC-4C5F-8E41-FED6A422F71E}" type="slidenum">
              <a:rPr lang="fa-IR" smtClean="0"/>
              <a:pPr>
                <a:defRPr/>
              </a:pPr>
              <a:t>7</a:t>
            </a:fld>
            <a:endParaRPr lang="fa-IR"/>
          </a:p>
        </p:txBody>
      </p:sp>
    </p:spTree>
    <p:extLst>
      <p:ext uri="{BB962C8B-B14F-4D97-AF65-F5344CB8AC3E}">
        <p14:creationId xmlns="" xmlns:p14="http://schemas.microsoft.com/office/powerpoint/2010/main" val="1299291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endParaRPr lang="en-US" sz="1600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11A652-A7BB-47B4-BEF6-435AF9C05D5F}" type="slidenum">
              <a:rPr lang="en-US">
                <a:latin typeface="Calibri" pitchFamily="34" charset="0"/>
              </a:rPr>
              <a:pPr/>
              <a:t>11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66754EEE-14BC-4F4B-B896-88ADC2E0CD91}" type="slidenum">
              <a:rPr lang="en-US"/>
              <a:pPr/>
              <a:t>12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dirty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47" y="384585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62E16-B935-4727-99D0-F6F15EFD4734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71D6E-8AE1-4CF0-9C89-A6217F9A7F4F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3F472-1430-4831-86D5-730DBBC301A2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868C6-BFC6-4E68-9965-B6F4CF9442ED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6447" y="384585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62E16-B935-4727-99D0-F6F15EFD4734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k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02706" y="5995858"/>
            <a:ext cx="1007990" cy="89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6C68C-D6D2-4908-9830-F23BA0CCA291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071C2-540F-4DF4-8E7B-4CB439CA4B39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A921-1407-437E-956C-52C583B8E6EB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7105E-FACF-4B02-A433-71A416C10FF9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FA45B-8E29-46C6-80C6-F433308117DF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97F4E-0245-487D-9645-194414D5EDAC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k.t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02706" y="5995858"/>
            <a:ext cx="1007990" cy="89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6C68C-D6D2-4908-9830-F23BA0CCA291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94F61-EA6A-4440-90AC-DAE747A8A07F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9896A-13D7-431A-8C28-0A53F4F35D46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71D6E-8AE1-4CF0-9C89-A6217F9A7F4F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3F472-1430-4831-86D5-730DBBC301A2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868C6-BFC6-4E68-9965-B6F4CF9442ED}" type="slidenum">
              <a:rPr lang="fa-I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Ba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Sivan\Desktop\DesalData\Be your own consultant- DesalData brochure April 2011\DesalData logo 1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0"/>
            <a:ext cx="2700337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6480175"/>
            <a:ext cx="9144000" cy="404813"/>
          </a:xfrm>
          <a:prstGeom prst="rect">
            <a:avLst/>
          </a:prstGeom>
          <a:solidFill>
            <a:srgbClr val="D64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-36513" y="0"/>
            <a:ext cx="9180513" cy="46038"/>
          </a:xfrm>
          <a:prstGeom prst="rect">
            <a:avLst/>
          </a:prstGeom>
          <a:solidFill>
            <a:srgbClr val="D64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553200" y="6383338"/>
            <a:ext cx="2133600" cy="365125"/>
          </a:xfrm>
          <a:prstGeom prst="rect">
            <a:avLst/>
          </a:prstGeom>
        </p:spPr>
        <p:txBody>
          <a:bodyPr anchor="ctr"/>
          <a:lstStyle/>
          <a:p>
            <a:pPr algn="r"/>
            <a:fld id="{90043D0F-B37D-4F02-AFBC-B1E435CB1C14}" type="slidenum">
              <a:rPr lang="en-GB" sz="1200">
                <a:solidFill>
                  <a:srgbClr val="898989"/>
                </a:solidFill>
              </a:rPr>
              <a:pPr algn="r"/>
              <a:t>‹#›</a:t>
            </a:fld>
            <a:endParaRPr lang="en-GB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79388" y="1052513"/>
            <a:ext cx="61928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619250" y="6515100"/>
            <a:ext cx="5976938" cy="3079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GB" sz="1400">
                <a:latin typeface="Albertus MT" pitchFamily="18" charset="0"/>
                <a:cs typeface="Arial" pitchFamily="34" charset="0"/>
              </a:rPr>
              <a:t>Tom Pankratz – 27 July 2015 – tp@globalwaterintel.com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180704" y="1268760"/>
            <a:ext cx="8063704" cy="482989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304800" y="62309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26B9FC1-A68C-4139-92D9-13121E41ED31}" type="datetimeFigureOut">
              <a:rPr lang="en-GB"/>
              <a:pPr/>
              <a:t>23/11/2015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971800" y="623093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00800" y="62309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F27E6FB-2B29-46B4-AC15-DF2AE098888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071C2-540F-4DF4-8E7B-4CB439CA4B39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FA921-1407-437E-956C-52C583B8E6EB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7105E-FACF-4B02-A433-71A416C10FF9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FA45B-8E29-46C6-80C6-F433308117DF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97F4E-0245-487D-9645-194414D5EDAC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94F61-EA6A-4440-90AC-DAE747A8A07F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9896A-13D7-431A-8C28-0A53F4F35D46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fld id="{3E3202FB-DBE5-4FD6-8EEE-830AC8A113FD}" type="slidenum">
              <a:rPr lang="fa-IR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100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</p:sldLayoutIdLst>
  <p:transition>
    <p:randomBar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202FB-DBE5-4FD6-8EEE-830AC8A113FD}" type="slidenum">
              <a:rPr lang="fa-I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  <p:sldLayoutId id="2147484114" r:id="rId13"/>
  </p:sldLayoutIdLst>
  <p:transition>
    <p:randomBar/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hyperlink" Target="mailto:a.farahmand@toossab.ne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37.jpe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5" Type="http://schemas.openxmlformats.org/officeDocument/2006/relationships/image" Target="../media/image8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83088" y="3084513"/>
            <a:ext cx="4340225" cy="893762"/>
          </a:xfrm>
        </p:spPr>
        <p:txBody>
          <a:bodyPr/>
          <a:lstStyle/>
          <a:p>
            <a:pPr eaLnBrk="1" hangingPunct="1"/>
            <a:r>
              <a:rPr lang="en-US" sz="6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TOOSSAB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514975" y="3878263"/>
            <a:ext cx="3905250" cy="792162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Consulting Engineers Co.</a:t>
            </a:r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sz="3600" dirty="0" smtClean="0">
                <a:cs typeface="B Lotus" pitchFamily="2" charset="-78"/>
              </a:rPr>
              <a:t>مروری بر اقتصاد نمک زدایی</a:t>
            </a:r>
            <a:r>
              <a:rPr lang="fa-IR" dirty="0" smtClean="0">
                <a:cs typeface="B Lotus" pitchFamily="2" charset="-78"/>
              </a:rPr>
              <a:t>مروری بر اقتصاد نمک زدایی</a:t>
            </a:r>
            <a:endParaRPr lang="en-US" sz="36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8BB8-F798-4DE1-8D79-3E87709EE24B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9688" y="1649203"/>
            <a:ext cx="6391275" cy="455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 idx="4294967295"/>
          </p:nvPr>
        </p:nvSpPr>
        <p:spPr>
          <a:xfrm>
            <a:off x="250825" y="333375"/>
            <a:ext cx="6049963" cy="633413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GB" dirty="0">
                <a:latin typeface="Calibri" charset="0"/>
              </a:rPr>
              <a:t>Annual Capacity by Delivery Model</a:t>
            </a:r>
          </a:p>
        </p:txBody>
      </p:sp>
      <p:pic>
        <p:nvPicPr>
          <p:cNvPr id="25602" name="Picture 3" descr="Screen Shot 2015-07-16 at 6.55.09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44675"/>
            <a:ext cx="9144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Calibri"/>
              </a:rPr>
              <a:t>SWRO CapEx</a:t>
            </a:r>
            <a:endParaRPr lang="en-US" dirty="0">
              <a:cs typeface="Calibri"/>
            </a:endParaRPr>
          </a:p>
        </p:txBody>
      </p:sp>
      <p:pic>
        <p:nvPicPr>
          <p:cNvPr id="75778" name="Picture 1" descr="Screen Shot 2015-07-26 at 10.20.43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1398588"/>
            <a:ext cx="828040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8228291"/>
              </p:ext>
            </p:extLst>
          </p:nvPr>
        </p:nvGraphicFramePr>
        <p:xfrm>
          <a:off x="183697" y="724737"/>
          <a:ext cx="8749602" cy="613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a-IR" sz="3600" dirty="0" smtClean="0">
                <a:solidFill>
                  <a:schemeClr val="accent1">
                    <a:lumMod val="25000"/>
                  </a:schemeClr>
                </a:solidFill>
                <a:cs typeface="B Badr" pitchFamily="2" charset="-78"/>
              </a:rPr>
              <a:t>قیمت</a:t>
            </a:r>
            <a:r>
              <a:rPr lang="fa-IR" sz="3600" baseline="0" dirty="0" smtClean="0">
                <a:solidFill>
                  <a:schemeClr val="accent1">
                    <a:lumMod val="25000"/>
                  </a:schemeClr>
                </a:solidFill>
                <a:cs typeface="B Badr" pitchFamily="2" charset="-78"/>
              </a:rPr>
              <a:t> اولیه آب تولیدی واحدهای نمک زدایی</a:t>
            </a:r>
            <a:endParaRPr lang="en-US" sz="3600" dirty="0">
              <a:solidFill>
                <a:schemeClr val="accent1">
                  <a:lumMod val="25000"/>
                </a:schemeClr>
              </a:solidFill>
              <a:cs typeface="B Bad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486735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57132021"/>
              </p:ext>
            </p:extLst>
          </p:nvPr>
        </p:nvGraphicFramePr>
        <p:xfrm>
          <a:off x="121482" y="1072172"/>
          <a:ext cx="8842213" cy="5750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4111"/>
                <a:gridCol w="2507432"/>
                <a:gridCol w="2185887"/>
                <a:gridCol w="2274783"/>
              </a:tblGrid>
              <a:tr h="4727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Site and main equipment</a:t>
                      </a: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SWRO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BWRO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WWRO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38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Site preparation and building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Location depended. </a:t>
                      </a:r>
                      <a:endParaRPr lang="en-US" sz="1400" b="1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Potential </a:t>
                      </a:r>
                      <a:r>
                        <a:rPr lang="en-US" sz="1400" b="1" dirty="0">
                          <a:effectLst/>
                        </a:rPr>
                        <a:t>for cost reduction with standardization of systems configuration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2947" marR="529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2947" marR="529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64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Intake and outfall (brackish wells and concentrate disposal)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Significant potential for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cost increase due to stricter environmental regulations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No changes of feed water supply cost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. Potential for cost increase of concentrate disposal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No changes of cost of 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feed supply or concentrate disposal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504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Feed water pretreatment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Potential for cost reduction through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development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of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effective methods  for  membrane fouling reduction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47" marR="529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47" marR="529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2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947" marR="529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integration with MBR process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6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RO trains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Potential for cost reduction with standardization of systems configuration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2947" marR="529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2947" marR="529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5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 membrane elements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Small potential for cost reduction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27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Piping, valves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Some potential for cost reduction through better understanding of corrosion potential and use of polymeric materials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090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High pressure pumps and energy recovery devices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Some potential for cost reduction through better understanding of corrosion potential and use of polymeric materials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cs typeface="B Badr" pitchFamily="2" charset="-78"/>
              </a:rPr>
              <a:t>ا</a:t>
            </a:r>
            <a:r>
              <a:rPr lang="fa-IR" sz="3200" dirty="0" smtClean="0">
                <a:cs typeface="B Badr" pitchFamily="2" charset="-78"/>
              </a:rPr>
              <a:t>رزیابی آینده نمک زدایی</a:t>
            </a:r>
            <a:endParaRPr lang="en-US" sz="3200" dirty="0">
              <a:cs typeface="B Bad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288500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82943017"/>
              </p:ext>
            </p:extLst>
          </p:nvPr>
        </p:nvGraphicFramePr>
        <p:xfrm>
          <a:off x="221701" y="961706"/>
          <a:ext cx="8653516" cy="4549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1892"/>
                <a:gridCol w="2664186"/>
                <a:gridCol w="2083719"/>
                <a:gridCol w="2083719"/>
              </a:tblGrid>
              <a:tr h="2947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Direct capital cost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SWRO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</a:rPr>
                        <a:t>BWRO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</a:rPr>
                        <a:t>WWRO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Electrical &amp; MCC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Permeate post treatment, storage and delivery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  <a:tr h="3429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Membrane cleaning system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  <a:tr h="3429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Instrumentation and control system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Small reduction due to cost reduction of electronic components and standardization of  process </a:t>
                      </a: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control </a:t>
                      </a:r>
                      <a:r>
                        <a:rPr lang="en-US" sz="1600" b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programs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  <a:tr h="3429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Indirect capital cost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SWRO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BWRO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WWRO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Engineering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Some reduction due standardized design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Interest during construction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1">
                    <a:lumMod val="25000"/>
                  </a:schemeClr>
                </a:solidFill>
                <a:cs typeface="B Badr" pitchFamily="2" charset="-78"/>
              </a:rPr>
              <a:t>ا</a:t>
            </a:r>
            <a:r>
              <a:rPr lang="fa-IR" sz="4000" dirty="0" smtClean="0">
                <a:solidFill>
                  <a:schemeClr val="accent1">
                    <a:lumMod val="25000"/>
                  </a:schemeClr>
                </a:solidFill>
                <a:cs typeface="B Badr" pitchFamily="2" charset="-78"/>
              </a:rPr>
              <a:t>رزیابی آینده نمک زدایی</a:t>
            </a:r>
            <a:endParaRPr lang="en-US" sz="4000" dirty="0">
              <a:solidFill>
                <a:schemeClr val="accent1">
                  <a:lumMod val="25000"/>
                </a:schemeClr>
              </a:solidFill>
              <a:cs typeface="B Bad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031572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3442514"/>
              </p:ext>
            </p:extLst>
          </p:nvPr>
        </p:nvGraphicFramePr>
        <p:xfrm>
          <a:off x="193989" y="1142200"/>
          <a:ext cx="8743949" cy="54794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2325"/>
                <a:gridCol w="2664186"/>
                <a:gridCol w="2083719"/>
                <a:gridCol w="2083719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Indirect  capital cost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SWRO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BWRO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</a:rPr>
                        <a:t>WWRO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5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Engineering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Some reduction due standardized design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66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Owners cost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Reduction possible with reduction of length of permitting process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Increase possible with stricter regulation of concentrate disposal 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35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Interest during construction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changes expected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35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Variable</a:t>
                      </a:r>
                      <a:r>
                        <a:rPr lang="en-US" sz="1400" b="1" baseline="0" dirty="0" smtClean="0">
                          <a:effectLst/>
                        </a:rPr>
                        <a:t> operating c</a:t>
                      </a:r>
                      <a:r>
                        <a:rPr lang="en-US" sz="1400" b="1" dirty="0" smtClean="0">
                          <a:effectLst/>
                        </a:rPr>
                        <a:t>ost components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SWRO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BWRO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</a:rPr>
                        <a:t>WWRO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Power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Small reduction due to slight improvement of pumping equipment efficiencies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  <a:tr h="7335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Chemicals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Some reduction due to reduction of chemical usage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significant changes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Some reduction due to reduction of chemical usage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35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Replacement of membranes and cartridge filters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Some cost decrease due to reduction of membrane fouling rate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 significant changes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Some cost decrease due to reduction of membrane fouling rate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>
                    <a:lumMod val="25000"/>
                  </a:schemeClr>
                </a:solidFill>
                <a:cs typeface="B Badr" pitchFamily="2" charset="-78"/>
              </a:rPr>
              <a:t>ا</a:t>
            </a:r>
            <a:r>
              <a:rPr lang="fa-IR" sz="3600" dirty="0" smtClean="0">
                <a:solidFill>
                  <a:schemeClr val="accent1">
                    <a:lumMod val="25000"/>
                  </a:schemeClr>
                </a:solidFill>
                <a:cs typeface="B Badr" pitchFamily="2" charset="-78"/>
              </a:rPr>
              <a:t>رزیابی آینده</a:t>
            </a:r>
            <a:r>
              <a:rPr lang="fa-IR" sz="3600" baseline="0" dirty="0" smtClean="0">
                <a:solidFill>
                  <a:schemeClr val="accent1">
                    <a:lumMod val="25000"/>
                  </a:schemeClr>
                </a:solidFill>
                <a:cs typeface="B Badr" pitchFamily="2" charset="-78"/>
              </a:rPr>
              <a:t> نمک زدایی</a:t>
            </a:r>
            <a:endParaRPr lang="en-US" sz="3600" dirty="0">
              <a:solidFill>
                <a:schemeClr val="accent1">
                  <a:lumMod val="25000"/>
                </a:schemeClr>
              </a:solidFill>
              <a:cs typeface="B Bad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97527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52297985"/>
              </p:ext>
            </p:extLst>
          </p:nvPr>
        </p:nvGraphicFramePr>
        <p:xfrm>
          <a:off x="220437" y="1191516"/>
          <a:ext cx="8743949" cy="3870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2325"/>
                <a:gridCol w="2422910"/>
                <a:gridCol w="2094140"/>
                <a:gridCol w="2314574"/>
              </a:tblGrid>
              <a:tr h="29473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</a:rPr>
                        <a:t>Constant operating cost components</a:t>
                      </a:r>
                      <a:endParaRPr lang="en-US" sz="16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</a:rPr>
                        <a:t>SWRO</a:t>
                      </a:r>
                      <a:endParaRPr lang="en-US" sz="16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</a:rPr>
                        <a:t>BWRO</a:t>
                      </a:r>
                      <a:endParaRPr lang="en-US" sz="16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</a:rPr>
                        <a:t>WWRO</a:t>
                      </a:r>
                      <a:endParaRPr lang="en-US" sz="1600" b="1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39710" marR="397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23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Labor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Some reduction due to higher degree of process automation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No significant changes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50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Spare parts and maintenance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Some reduction due to increased reliability of system components</a:t>
                      </a:r>
                      <a:endParaRPr lang="en-US" sz="16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No significant changes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Some reduction due to increased reliability of system components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Regulatory monitoring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Some cost increase do to increase of monitoring requirement</a:t>
                      </a:r>
                      <a:endParaRPr lang="en-US" sz="16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No significant changes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Some cost increase do to increase of monitoring requirement</a:t>
                      </a:r>
                      <a:endParaRPr lang="en-US" sz="1600" b="1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1">
                    <a:lumMod val="25000"/>
                  </a:schemeClr>
                </a:solidFill>
                <a:cs typeface="B Badr" pitchFamily="2" charset="-78"/>
              </a:rPr>
              <a:t>ا</a:t>
            </a:r>
            <a:r>
              <a:rPr lang="fa-IR" sz="4000" dirty="0" smtClean="0">
                <a:solidFill>
                  <a:schemeClr val="accent1">
                    <a:lumMod val="25000"/>
                  </a:schemeClr>
                </a:solidFill>
                <a:cs typeface="B Badr" pitchFamily="2" charset="-78"/>
              </a:rPr>
              <a:t>رزیابی آینده نمک زدایی</a:t>
            </a:r>
            <a:endParaRPr lang="en-US" sz="4000" dirty="0">
              <a:solidFill>
                <a:schemeClr val="accent1">
                  <a:lumMod val="25000"/>
                </a:schemeClr>
              </a:solidFill>
              <a:cs typeface="B Badr" pitchFamily="2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951039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Desktop\hybrid\pic\201006111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048000"/>
            <a:ext cx="2663825" cy="1997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Administrator\Desktop\hybrid\pic\201006091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267200"/>
            <a:ext cx="3044825" cy="228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1000" y="4191000"/>
            <a:ext cx="4038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</a:rPr>
              <a:t>TOOSSAB consultancy</a:t>
            </a:r>
          </a:p>
          <a:p>
            <a:pPr marL="457200" indent="-457200"/>
            <a:r>
              <a:rPr lang="en-US" sz="2000" b="1" dirty="0" err="1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</a:rPr>
              <a:t>A.Farahmand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</a:rPr>
              <a:t> </a:t>
            </a:r>
            <a:r>
              <a:rPr lang="en-US" sz="1400" b="1" dirty="0" err="1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</a:rPr>
              <a:t>Meng</a:t>
            </a:r>
            <a:r>
              <a:rPr lang="en-US" sz="1400" b="1" dirty="0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</a:rPr>
              <a:t>.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</a:rPr>
              <a:t>S.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</a:rPr>
              <a:t>Nairizi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</a:rPr>
              <a:t> PHD</a:t>
            </a:r>
            <a:endParaRPr lang="en-US" sz="1800" b="1" dirty="0" smtClean="0">
              <a:solidFill>
                <a:schemeClr val="accent5">
                  <a:lumMod val="50000"/>
                </a:schemeClr>
              </a:solidFill>
              <a:latin typeface="Swis721 LtCn BT" pitchFamily="34" charset="0"/>
            </a:endParaRPr>
          </a:p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  <a:hlinkClick r:id="rId4"/>
              </a:rPr>
              <a:t>a.farahmand@toossab.net</a:t>
            </a:r>
            <a:endParaRPr lang="en-US" sz="1800" b="1" dirty="0" smtClean="0">
              <a:solidFill>
                <a:schemeClr val="accent5">
                  <a:lumMod val="50000"/>
                </a:schemeClr>
              </a:solidFill>
              <a:latin typeface="Swis721 LtCn BT" pitchFamily="34" charset="0"/>
            </a:endParaRPr>
          </a:p>
          <a:p>
            <a:r>
              <a:rPr lang="en-US" sz="1800" b="1" dirty="0" smtClean="0">
                <a:solidFill>
                  <a:schemeClr val="accent5">
                    <a:lumMod val="50000"/>
                  </a:schemeClr>
                </a:solidFill>
                <a:latin typeface="Swis721 LtCn BT" pitchFamily="34" charset="0"/>
              </a:rPr>
              <a:t>www.toossab.net</a:t>
            </a:r>
            <a:endParaRPr lang="en-US" sz="1800" b="1" dirty="0">
              <a:solidFill>
                <a:schemeClr val="accent5">
                  <a:lumMod val="50000"/>
                </a:schemeClr>
              </a:solidFill>
              <a:latin typeface="Swis721 LtCn B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3200" y="228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smtClean="0">
                <a:solidFill>
                  <a:schemeClr val="bg1">
                    <a:lumMod val="85000"/>
                  </a:schemeClr>
                </a:solidFill>
                <a:latin typeface="Andalus" pitchFamily="18" charset="-78"/>
                <a:cs typeface="Andalus" pitchFamily="18" charset="-78"/>
              </a:rPr>
              <a:t>بسم الله الرحمن الرحیم</a:t>
            </a:r>
            <a:endParaRPr lang="en-US" dirty="0">
              <a:solidFill>
                <a:schemeClr val="bg1">
                  <a:lumMod val="85000"/>
                </a:schemeClr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719152"/>
            <a:ext cx="9144000" cy="118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0" y="1143000"/>
            <a:ext cx="5943600" cy="26670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8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Birjand</a:t>
            </a:r>
            <a:r>
              <a:rPr lang="en-U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en-U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Hybrid RO &amp; Pellet reactor Water Treatment PLANT </a:t>
            </a:r>
            <a:endParaRPr lang="en-US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iewer2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 l="27600" t="3528" r="3896" b="32944"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en-US" sz="4000" b="1" dirty="0">
                <a:latin typeface="Garamond" pitchFamily="18" charset="0"/>
                <a:cs typeface="B Lotus" pitchFamily="2" charset="-78"/>
              </a:rPr>
              <a:t>Existing Water Sources of </a:t>
            </a:r>
            <a:r>
              <a:rPr lang="en-US" sz="4000" b="1" dirty="0" err="1">
                <a:latin typeface="Garamond" pitchFamily="18" charset="0"/>
                <a:cs typeface="B Lotus" pitchFamily="2" charset="-78"/>
              </a:rPr>
              <a:t>Birjand</a:t>
            </a:r>
            <a:endParaRPr lang="en-US" b="1" dirty="0">
              <a:latin typeface="Garamond" pitchFamily="18" charset="0"/>
              <a:cs typeface="B Lotus" pitchFamily="2" charset="-78"/>
            </a:endParaRP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1143000" y="32766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1676400" y="32004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1905000" y="32004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2057400" y="32004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3505200" y="35052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3657600" y="35052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4211638" y="3860800"/>
            <a:ext cx="107950" cy="10795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4724400" y="38862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8640763" y="3897313"/>
            <a:ext cx="107950" cy="107950"/>
          </a:xfrm>
          <a:prstGeom prst="ellipse">
            <a:avLst/>
          </a:prstGeom>
          <a:solidFill>
            <a:srgbClr val="33CC33">
              <a:alpha val="89803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6477000" y="4191000"/>
            <a:ext cx="107950" cy="10795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6096000" y="4191000"/>
            <a:ext cx="107950" cy="10795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5943600" y="4114800"/>
            <a:ext cx="107950" cy="10795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Oval 16"/>
          <p:cNvSpPr>
            <a:spLocks noChangeArrowheads="1"/>
          </p:cNvSpPr>
          <p:nvPr/>
        </p:nvSpPr>
        <p:spPr bwMode="auto">
          <a:xfrm>
            <a:off x="5791200" y="4114800"/>
            <a:ext cx="107950" cy="10795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Oval 17"/>
          <p:cNvSpPr>
            <a:spLocks noChangeArrowheads="1"/>
          </p:cNvSpPr>
          <p:nvPr/>
        </p:nvSpPr>
        <p:spPr bwMode="auto">
          <a:xfrm>
            <a:off x="5410200" y="4191000"/>
            <a:ext cx="107950" cy="10795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Oval 18"/>
          <p:cNvSpPr>
            <a:spLocks noChangeArrowheads="1"/>
          </p:cNvSpPr>
          <p:nvPr/>
        </p:nvSpPr>
        <p:spPr bwMode="auto">
          <a:xfrm>
            <a:off x="5410200" y="4114800"/>
            <a:ext cx="107950" cy="10795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Oval 19"/>
          <p:cNvSpPr>
            <a:spLocks noChangeArrowheads="1"/>
          </p:cNvSpPr>
          <p:nvPr/>
        </p:nvSpPr>
        <p:spPr bwMode="auto">
          <a:xfrm>
            <a:off x="5181600" y="4038600"/>
            <a:ext cx="107950" cy="107950"/>
          </a:xfrm>
          <a:prstGeom prst="ellipse">
            <a:avLst/>
          </a:prstGeom>
          <a:solidFill>
            <a:srgbClr val="00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4" name="AutoShape 20"/>
          <p:cNvSpPr>
            <a:spLocks noChangeArrowheads="1"/>
          </p:cNvSpPr>
          <p:nvPr/>
        </p:nvSpPr>
        <p:spPr bwMode="auto">
          <a:xfrm>
            <a:off x="0" y="2057400"/>
            <a:ext cx="2514600" cy="863600"/>
          </a:xfrm>
          <a:prstGeom prst="wedgeRoundRectCallout">
            <a:avLst>
              <a:gd name="adj1" fmla="val 31037"/>
              <a:gd name="adj2" fmla="val 81616"/>
              <a:gd name="adj3" fmla="val 16667"/>
            </a:avLst>
          </a:prstGeom>
          <a:solidFill>
            <a:srgbClr val="CCFFFF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 smtClean="0">
                <a:cs typeface="B Traffic" pitchFamily="2" charset="-78"/>
              </a:rPr>
              <a:t>7 Deep </a:t>
            </a:r>
            <a:r>
              <a:rPr lang="en-US" b="1" dirty="0">
                <a:cs typeface="B Traffic" pitchFamily="2" charset="-78"/>
              </a:rPr>
              <a:t>wells </a:t>
            </a:r>
          </a:p>
        </p:txBody>
      </p:sp>
      <p:sp>
        <p:nvSpPr>
          <p:cNvPr id="11286" name="Oval 22"/>
          <p:cNvSpPr>
            <a:spLocks noChangeArrowheads="1"/>
          </p:cNvSpPr>
          <p:nvPr/>
        </p:nvSpPr>
        <p:spPr bwMode="auto">
          <a:xfrm>
            <a:off x="4800600" y="35814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AutoShape 23"/>
          <p:cNvSpPr>
            <a:spLocks noChangeArrowheads="1"/>
          </p:cNvSpPr>
          <p:nvPr/>
        </p:nvSpPr>
        <p:spPr bwMode="auto">
          <a:xfrm>
            <a:off x="5943600" y="5029200"/>
            <a:ext cx="2157413" cy="847725"/>
          </a:xfrm>
          <a:prstGeom prst="wedgeRoundRectCallout">
            <a:avLst>
              <a:gd name="adj1" fmla="val -21745"/>
              <a:gd name="adj2" fmla="val -138204"/>
              <a:gd name="adj3" fmla="val 16667"/>
            </a:avLst>
          </a:prstGeom>
          <a:solidFill>
            <a:srgbClr val="CCFFFF">
              <a:alpha val="5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 smtClean="0">
                <a:cs typeface="B Traffic" pitchFamily="2" charset="-78"/>
              </a:rPr>
              <a:t>10 Deep wells</a:t>
            </a:r>
            <a:endParaRPr lang="en-US" b="1" dirty="0">
              <a:cs typeface="B Traffic" pitchFamily="2" charset="-78"/>
            </a:endParaRPr>
          </a:p>
        </p:txBody>
      </p:sp>
      <p:sp>
        <p:nvSpPr>
          <p:cNvPr id="11288" name="Oval 24"/>
          <p:cNvSpPr>
            <a:spLocks noChangeArrowheads="1"/>
          </p:cNvSpPr>
          <p:nvPr/>
        </p:nvSpPr>
        <p:spPr bwMode="auto">
          <a:xfrm>
            <a:off x="4343400" y="3810000"/>
            <a:ext cx="381000" cy="152400"/>
          </a:xfrm>
          <a:prstGeom prst="ellipse">
            <a:avLst/>
          </a:prstGeom>
          <a:solidFill>
            <a:srgbClr val="8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89" name="AutoShape 25"/>
          <p:cNvSpPr>
            <a:spLocks noChangeArrowheads="1"/>
          </p:cNvSpPr>
          <p:nvPr/>
        </p:nvSpPr>
        <p:spPr bwMode="auto">
          <a:xfrm>
            <a:off x="2362200" y="5257800"/>
            <a:ext cx="2971800" cy="533400"/>
          </a:xfrm>
          <a:prstGeom prst="wedgeRoundRectCallout">
            <a:avLst>
              <a:gd name="adj1" fmla="val 9724"/>
              <a:gd name="adj2" fmla="val -277620"/>
              <a:gd name="adj3" fmla="val 16667"/>
            </a:avLst>
          </a:prstGeom>
          <a:solidFill>
            <a:srgbClr val="F4EE00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Berlin Sans FB Demi" pitchFamily="34" charset="0"/>
              </a:rPr>
              <a:t>WTP Location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675" y="5029200"/>
            <a:ext cx="2159400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AutoShape 21"/>
          <p:cNvSpPr>
            <a:spLocks noChangeArrowheads="1"/>
          </p:cNvSpPr>
          <p:nvPr/>
        </p:nvSpPr>
        <p:spPr bwMode="auto">
          <a:xfrm>
            <a:off x="2362201" y="4648200"/>
            <a:ext cx="761999" cy="403225"/>
          </a:xfrm>
          <a:prstGeom prst="wedgeRoundRectCallout">
            <a:avLst>
              <a:gd name="adj1" fmla="val -121356"/>
              <a:gd name="adj2" fmla="val 190239"/>
              <a:gd name="adj3" fmla="val 16667"/>
            </a:avLst>
          </a:prstGeom>
          <a:solidFill>
            <a:srgbClr val="CCFFFF">
              <a:alpha val="5294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200" b="1" dirty="0" err="1" smtClean="0">
                <a:cs typeface="B Traffic" pitchFamily="2" charset="-78"/>
              </a:rPr>
              <a:t>Birjand</a:t>
            </a:r>
            <a:r>
              <a:rPr lang="en-US" sz="1200" b="1" dirty="0" smtClean="0">
                <a:cs typeface="B Traffic" pitchFamily="2" charset="-78"/>
              </a:rPr>
              <a:t> </a:t>
            </a:r>
            <a:endParaRPr lang="en-US" sz="1200" b="1" dirty="0">
              <a:cs typeface="B Traffic" pitchFamily="2" charset="-78"/>
            </a:endParaRPr>
          </a:p>
        </p:txBody>
      </p:sp>
      <p:pic>
        <p:nvPicPr>
          <p:cNvPr id="28" name="Picture 27" descr="10133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762000"/>
            <a:ext cx="2590800" cy="194310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-100013"/>
            <a:ext cx="8229600" cy="981076"/>
          </a:xfrm>
        </p:spPr>
        <p:txBody>
          <a:bodyPr/>
          <a:lstStyle/>
          <a:p>
            <a:pPr eaLnBrk="1" hangingPunct="1">
              <a:defRPr/>
            </a:pPr>
            <a:r>
              <a:rPr lang="fa-IR" sz="41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B Mitra" pitchFamily="2" charset="-78"/>
              </a:rPr>
              <a:t>زمینه فعالیتهای شرکت</a:t>
            </a:r>
            <a:endParaRPr lang="en-US" sz="41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B Mitra" pitchFamily="2" charset="-7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7786688" cy="43926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a-IR" sz="2800" dirty="0" smtClean="0">
              <a:cs typeface="B Mitra" pitchFamily="2" charset="-78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a-IR" sz="2800" b="1" dirty="0" smtClean="0">
                <a:solidFill>
                  <a:srgbClr val="A50021"/>
                </a:solidFill>
                <a:cs typeface="B Mitra" pitchFamily="2" charset="-78"/>
              </a:rPr>
              <a:t>فعاليتها :</a:t>
            </a:r>
            <a:r>
              <a:rPr lang="fa-IR" sz="2800" dirty="0" smtClean="0">
                <a:cs typeface="B Mitra" pitchFamily="2" charset="-78"/>
              </a:rPr>
              <a:t>   </a:t>
            </a:r>
            <a:endParaRPr lang="fa-IR" sz="2800" b="1" dirty="0" smtClean="0">
              <a:solidFill>
                <a:srgbClr val="CC3300"/>
              </a:solidFill>
              <a:cs typeface="B Mitra" pitchFamily="2" charset="-78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187450" y="836613"/>
            <a:ext cx="66960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 b="1">
              <a:solidFill>
                <a:srgbClr val="000000"/>
              </a:solidFill>
            </a:endParaRP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250825" y="915988"/>
            <a:ext cx="3810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B</a:t>
            </a:r>
            <a:endParaRPr lang="fa-IR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33CC"/>
                  </a:gs>
                  <a:gs pos="50000">
                    <a:srgbClr val="FFFFFF"/>
                  </a:gs>
                  <a:gs pos="100000">
                    <a:srgbClr val="3333CC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827088" y="981075"/>
            <a:ext cx="741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a-IR" sz="2400" dirty="0" smtClean="0">
                <a:cs typeface="B Mitra" pitchFamily="2" charset="-78"/>
              </a:rPr>
              <a:t>شرکت مهندسی مشاور طوس آب درسال 1363 تاسیس گردید و تاکنون بیش از 500 طرح مطالعاتی، تحقیقاتی و اجرايی در داخل کشور و 14پروژه خارجی را بعهده داشته</a:t>
            </a:r>
            <a:r>
              <a:rPr lang="en-US" sz="2400" dirty="0" smtClean="0">
                <a:cs typeface="B Mitra" pitchFamily="2" charset="-78"/>
              </a:rPr>
              <a:t> </a:t>
            </a:r>
            <a:r>
              <a:rPr lang="fa-IR" sz="2400" dirty="0" smtClean="0">
                <a:cs typeface="B Mitra" pitchFamily="2" charset="-78"/>
              </a:rPr>
              <a:t>است .</a:t>
            </a:r>
            <a:endParaRPr lang="en-US" sz="2400" dirty="0">
              <a:cs typeface="B Mitra" pitchFamily="2" charset="-78"/>
            </a:endParaRPr>
          </a:p>
        </p:txBody>
      </p:sp>
      <p:pic>
        <p:nvPicPr>
          <p:cNvPr id="8" name="Picture 7" descr="زمینه فعالیت شرکت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377" y="2265528"/>
            <a:ext cx="5450868" cy="43741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573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3078" grpId="0" animBg="1"/>
      <p:bldP spid="30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133600"/>
            <a:ext cx="4572000" cy="17526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Excess heavy metal</a:t>
            </a:r>
          </a:p>
          <a:p>
            <a:pPr>
              <a:buFontTx/>
              <a:buChar char="-"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High hardness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048512"/>
          </a:xfrm>
        </p:spPr>
        <p:txBody>
          <a:bodyPr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Water Quality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graphicFrame>
        <p:nvGraphicFramePr>
          <p:cNvPr id="8" name="Group 110"/>
          <p:cNvGraphicFramePr>
            <a:graphicFrameLocks/>
          </p:cNvGraphicFramePr>
          <p:nvPr/>
        </p:nvGraphicFramePr>
        <p:xfrm>
          <a:off x="914400" y="1143003"/>
          <a:ext cx="2641600" cy="4879845"/>
        </p:xfrm>
        <a:graphic>
          <a:graphicData uri="http://schemas.openxmlformats.org/drawingml/2006/table">
            <a:tbl>
              <a:tblPr/>
              <a:tblGrid>
                <a:gridCol w="1764640"/>
                <a:gridCol w="876960"/>
              </a:tblGrid>
              <a:tr h="56307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Parameter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Concentration (mg/lit)</a:t>
                      </a: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66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PH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8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M Alkalinity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260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P Alkalinity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7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TDS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3500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41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Total Hardness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-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Cl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-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580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SO</a:t>
                      </a:r>
                      <a:r>
                        <a:rPr kumimoji="0" lang="en-US" sz="105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4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-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552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NO</a:t>
                      </a:r>
                      <a:r>
                        <a:rPr kumimoji="0" lang="en-US" sz="105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3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-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20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NO</a:t>
                      </a:r>
                      <a:r>
                        <a:rPr kumimoji="0" lang="en-US" sz="105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2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-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1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PO</a:t>
                      </a:r>
                      <a:r>
                        <a:rPr kumimoji="0" lang="en-US" sz="105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4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3-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0.5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CO</a:t>
                      </a:r>
                      <a:r>
                        <a:rPr kumimoji="0" lang="en-US" sz="105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3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2-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3.4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HCO</a:t>
                      </a:r>
                      <a:r>
                        <a:rPr kumimoji="0" lang="en-US" sz="105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3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-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246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Cr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6+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0.15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FFFF"/>
                    </a:solidFill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Ca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2+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80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Mg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2+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155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Na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+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350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2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K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+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B Lotus" pitchFamily="2" charset="-78"/>
                        </a:rPr>
                        <a:t>15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B Lotus" pitchFamily="2" charset="-7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93"/>
          <p:cNvSpPr>
            <a:spLocks noChangeArrowheads="1"/>
          </p:cNvSpPr>
          <p:nvPr/>
        </p:nvSpPr>
        <p:spPr bwMode="auto">
          <a:xfrm>
            <a:off x="5562600" y="4724400"/>
            <a:ext cx="1447800" cy="121920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1600" b="1" dirty="0" smtClean="0">
                <a:effectLst/>
              </a:rPr>
              <a:t>taste of Water </a:t>
            </a:r>
            <a:endParaRPr lang="fa-IR" sz="400" b="1" dirty="0">
              <a:effectLst/>
            </a:endParaRPr>
          </a:p>
        </p:txBody>
      </p:sp>
      <p:sp>
        <p:nvSpPr>
          <p:cNvPr id="7" name="Rectangle 93"/>
          <p:cNvSpPr>
            <a:spLocks noChangeArrowheads="1"/>
          </p:cNvSpPr>
          <p:nvPr/>
        </p:nvSpPr>
        <p:spPr bwMode="auto">
          <a:xfrm>
            <a:off x="6705600" y="3810000"/>
            <a:ext cx="1752600" cy="1066800"/>
          </a:xfrm>
          <a:prstGeom prst="rect">
            <a:avLst/>
          </a:prstGeom>
          <a:solidFill>
            <a:srgbClr val="FF6600"/>
          </a:solidFill>
          <a:ln w="57150">
            <a:solidFill>
              <a:schemeClr val="tx1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5400" b="1" dirty="0" smtClean="0">
                <a:effectLst/>
              </a:rPr>
              <a:t>Cr</a:t>
            </a:r>
            <a:r>
              <a:rPr lang="en-US" sz="1400" b="1" dirty="0" smtClean="0">
                <a:effectLst/>
              </a:rPr>
              <a:t>III ,VI</a:t>
            </a:r>
            <a:endParaRPr lang="fa-IR" sz="1400" b="1" dirty="0">
              <a:effectLst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304800"/>
            <a:ext cx="5029200" cy="2743200"/>
          </a:xfrm>
        </p:spPr>
        <p:txBody>
          <a:bodyPr>
            <a:normAutofit/>
          </a:bodyPr>
          <a:lstStyle/>
          <a:p>
            <a:pPr algn="ctr"/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Option 2: </a:t>
            </a:r>
            <a:b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2800" b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Hybrid RO &amp; softening 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" name="Group 33"/>
          <p:cNvGrpSpPr/>
          <p:nvPr/>
        </p:nvGrpSpPr>
        <p:grpSpPr>
          <a:xfrm>
            <a:off x="4572000" y="2209800"/>
            <a:ext cx="3581400" cy="609600"/>
            <a:chOff x="4572000" y="2209800"/>
            <a:chExt cx="3581400" cy="609600"/>
          </a:xfrm>
        </p:grpSpPr>
        <p:sp>
          <p:nvSpPr>
            <p:cNvPr id="3" name="Rectangle 2"/>
            <p:cNvSpPr/>
            <p:nvPr/>
          </p:nvSpPr>
          <p:spPr>
            <a:xfrm>
              <a:off x="5181600" y="2209800"/>
              <a:ext cx="8382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step1</a:t>
              </a:r>
              <a:endParaRPr lang="en-US" sz="16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629400" y="2209800"/>
              <a:ext cx="8382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step2</a:t>
              </a:r>
              <a:endParaRPr lang="en-US" sz="1600" dirty="0"/>
            </a:p>
          </p:txBody>
        </p:sp>
        <p:cxnSp>
          <p:nvCxnSpPr>
            <p:cNvPr id="9" name="Straight Connector 8"/>
            <p:cNvCxnSpPr>
              <a:stCxn id="3" idx="3"/>
              <a:endCxn id="4" idx="1"/>
            </p:cNvCxnSpPr>
            <p:nvPr/>
          </p:nvCxnSpPr>
          <p:spPr>
            <a:xfrm>
              <a:off x="6019800" y="2514600"/>
              <a:ext cx="609600" cy="1588"/>
            </a:xfrm>
            <a:prstGeom prst="line">
              <a:avLst/>
            </a:prstGeom>
            <a:ln w="76200">
              <a:miter lim="800000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572000" y="2514600"/>
              <a:ext cx="609600" cy="1588"/>
            </a:xfrm>
            <a:prstGeom prst="line">
              <a:avLst/>
            </a:prstGeom>
            <a:ln w="76200">
              <a:miter lim="800000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543800" y="2514600"/>
              <a:ext cx="609600" cy="1588"/>
            </a:xfrm>
            <a:prstGeom prst="line">
              <a:avLst/>
            </a:prstGeom>
            <a:ln w="63500">
              <a:miter lim="800000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Elbow Connector 14"/>
          <p:cNvCxnSpPr>
            <a:endCxn id="12" idx="1"/>
          </p:cNvCxnSpPr>
          <p:nvPr/>
        </p:nvCxnSpPr>
        <p:spPr>
          <a:xfrm flipV="1">
            <a:off x="3657600" y="4114800"/>
            <a:ext cx="1524000" cy="914400"/>
          </a:xfrm>
          <a:prstGeom prst="bentConnector3">
            <a:avLst>
              <a:gd name="adj1" fmla="val 58333"/>
            </a:avLst>
          </a:prstGeom>
          <a:ln w="508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4"/>
          <p:cNvGrpSpPr/>
          <p:nvPr/>
        </p:nvGrpSpPr>
        <p:grpSpPr>
          <a:xfrm>
            <a:off x="3657600" y="3657600"/>
            <a:ext cx="4343400" cy="1981200"/>
            <a:chOff x="3657600" y="3657600"/>
            <a:chExt cx="4343400" cy="1981200"/>
          </a:xfrm>
        </p:grpSpPr>
        <p:sp>
          <p:nvSpPr>
            <p:cNvPr id="12" name="Rectangle 11"/>
            <p:cNvSpPr/>
            <p:nvPr/>
          </p:nvSpPr>
          <p:spPr>
            <a:xfrm>
              <a:off x="5181600" y="3657600"/>
              <a:ext cx="12192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PR</a:t>
              </a:r>
              <a:endParaRPr lang="en-US" sz="16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10200" y="5029200"/>
              <a:ext cx="8382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smtClean="0"/>
            </a:p>
            <a:p>
              <a:pPr algn="ctr"/>
              <a:r>
                <a:rPr lang="en-US" sz="1600" dirty="0" smtClean="0"/>
                <a:t>RO</a:t>
              </a:r>
              <a:endParaRPr lang="en-US" sz="1600" dirty="0"/>
            </a:p>
          </p:txBody>
        </p:sp>
        <p:cxnSp>
          <p:nvCxnSpPr>
            <p:cNvPr id="17" name="Elbow Connector 16"/>
            <p:cNvCxnSpPr>
              <a:endCxn id="13" idx="1"/>
            </p:cNvCxnSpPr>
            <p:nvPr/>
          </p:nvCxnSpPr>
          <p:spPr>
            <a:xfrm>
              <a:off x="3657600" y="5029200"/>
              <a:ext cx="1752600" cy="304800"/>
            </a:xfrm>
            <a:prstGeom prst="bentConnector3">
              <a:avLst>
                <a:gd name="adj1" fmla="val 50000"/>
              </a:avLst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12" idx="3"/>
            </p:cNvCxnSpPr>
            <p:nvPr/>
          </p:nvCxnSpPr>
          <p:spPr>
            <a:xfrm>
              <a:off x="6400800" y="4114800"/>
              <a:ext cx="1600200" cy="838200"/>
            </a:xfrm>
            <a:prstGeom prst="bentConnector3">
              <a:avLst>
                <a:gd name="adj1" fmla="val 50000"/>
              </a:avLst>
            </a:prstGeom>
            <a:ln w="635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Elbow Connector 24"/>
          <p:cNvCxnSpPr>
            <a:stCxn id="13" idx="3"/>
          </p:cNvCxnSpPr>
          <p:nvPr/>
        </p:nvCxnSpPr>
        <p:spPr>
          <a:xfrm flipV="1">
            <a:off x="6248400" y="4953000"/>
            <a:ext cx="1752600" cy="381000"/>
          </a:xfrm>
          <a:prstGeom prst="bentConnector3">
            <a:avLst>
              <a:gd name="adj1" fmla="val 50000"/>
            </a:avLst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7200" y="2286001"/>
            <a:ext cx="3376068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prstTxWarp prst="textChevron">
              <a:avLst>
                <a:gd name="adj" fmla="val 9722"/>
              </a:avLst>
            </a:prstTxWarp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Changing the typical concept of series process and make it Hybrid with simple parallel arrangement  of steps!</a:t>
            </a:r>
            <a:endParaRPr lang="en-US" sz="20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7" name="Group 32"/>
          <p:cNvGrpSpPr/>
          <p:nvPr/>
        </p:nvGrpSpPr>
        <p:grpSpPr>
          <a:xfrm>
            <a:off x="5334000" y="914400"/>
            <a:ext cx="2057400" cy="609600"/>
            <a:chOff x="5334000" y="914400"/>
            <a:chExt cx="2057400" cy="609600"/>
          </a:xfrm>
        </p:grpSpPr>
        <p:sp>
          <p:nvSpPr>
            <p:cNvPr id="28" name="Rectangle 27"/>
            <p:cNvSpPr/>
            <p:nvPr/>
          </p:nvSpPr>
          <p:spPr>
            <a:xfrm>
              <a:off x="5943600" y="914400"/>
              <a:ext cx="838200" cy="609600"/>
            </a:xfrm>
            <a:prstGeom prst="rect">
              <a:avLst/>
            </a:prstGeom>
            <a:ln w="825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RO</a:t>
              </a:r>
              <a:endParaRPr lang="en-US" sz="1600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81800" y="1219200"/>
              <a:ext cx="609600" cy="1588"/>
            </a:xfrm>
            <a:prstGeom prst="line">
              <a:avLst/>
            </a:prstGeom>
            <a:ln w="38100">
              <a:miter lim="800000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334000" y="1219200"/>
              <a:ext cx="609600" cy="1588"/>
            </a:xfrm>
            <a:prstGeom prst="line">
              <a:avLst/>
            </a:prstGeom>
            <a:ln w="82550">
              <a:miter lim="800000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4005072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Lowering the marginal amount of salinity and sulfate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Keep the secondary standard of water to more acceptable level(Taste)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Reducing the marginal level of heavy metals beyond the guideline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Keeping the most valuable minerals of water to reasonable level 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46ADD-A526-4AB7-9EE9-9B3D9C4CE56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Narkisim" pitchFamily="34" charset="-79"/>
                <a:cs typeface="Narkisim" pitchFamily="34" charset="-79"/>
              </a:rPr>
              <a:t>Why!!</a:t>
            </a:r>
            <a:endParaRPr lang="en-US" dirty="0">
              <a:solidFill>
                <a:srgbClr val="FF0000"/>
              </a:solidFill>
              <a:latin typeface="Narkisim" pitchFamily="34" charset="-79"/>
              <a:cs typeface="Narkisim" pitchFamily="34" charset="-79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71800" y="3048000"/>
            <a:ext cx="16002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3124200"/>
            <a:ext cx="1371600" cy="4572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Pellet reactor softening  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48512"/>
          </a:xfrm>
        </p:spPr>
        <p:txBody>
          <a:bodyPr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Option2:Hybrid process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4038600"/>
            <a:ext cx="19050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95600" y="4038600"/>
            <a:ext cx="2057400" cy="609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Nano</a:t>
            </a:r>
            <a:r>
              <a:rPr lang="en-US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+ Reverse osmosis</a:t>
            </a:r>
            <a:endParaRPr kumimoji="0" lang="en-US" sz="16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2600" y="4724400"/>
            <a:ext cx="16002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38800" y="4800600"/>
            <a:ext cx="1447800" cy="4572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Reuse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WWTP effluent</a:t>
            </a:r>
            <a:endParaRPr kumimoji="0" lang="en-US" sz="2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743200" y="4038600"/>
            <a:ext cx="19050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ight Arrow 37"/>
          <p:cNvSpPr/>
          <p:nvPr/>
        </p:nvSpPr>
        <p:spPr>
          <a:xfrm>
            <a:off x="3810000" y="5029200"/>
            <a:ext cx="1676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ight Arrow 38"/>
          <p:cNvSpPr/>
          <p:nvPr/>
        </p:nvSpPr>
        <p:spPr>
          <a:xfrm>
            <a:off x="4572000" y="33528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>
            <a:off x="1676400" y="3352800"/>
            <a:ext cx="1219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ight Arrow 40"/>
          <p:cNvSpPr/>
          <p:nvPr/>
        </p:nvSpPr>
        <p:spPr>
          <a:xfrm flipV="1">
            <a:off x="1676400" y="4267199"/>
            <a:ext cx="1066800" cy="121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>
            <a:off x="685800" y="3810000"/>
            <a:ext cx="838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4" name="Straight Connector 43"/>
          <p:cNvCxnSpPr>
            <a:stCxn id="40" idx="1"/>
            <a:endCxn id="41" idx="1"/>
          </p:cNvCxnSpPr>
          <p:nvPr/>
        </p:nvCxnSpPr>
        <p:spPr>
          <a:xfrm rot="10800000" flipV="1">
            <a:off x="1676400" y="3429000"/>
            <a:ext cx="1588" cy="89915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38" idx="1"/>
          </p:cNvCxnSpPr>
          <p:nvPr/>
        </p:nvCxnSpPr>
        <p:spPr>
          <a:xfrm rot="5400000">
            <a:off x="3601246" y="4857749"/>
            <a:ext cx="418305" cy="7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Right Arrow 50"/>
          <p:cNvSpPr/>
          <p:nvPr/>
        </p:nvSpPr>
        <p:spPr>
          <a:xfrm>
            <a:off x="4648200" y="43434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ight Arrow 54"/>
          <p:cNvSpPr/>
          <p:nvPr/>
        </p:nvSpPr>
        <p:spPr>
          <a:xfrm>
            <a:off x="6324600" y="3657600"/>
            <a:ext cx="1905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81000" y="3429000"/>
            <a:ext cx="1371600" cy="4572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Q=640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295400" y="4419600"/>
            <a:ext cx="1371600" cy="4572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Q=220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447800" y="2971800"/>
            <a:ext cx="1371600" cy="4572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Q=420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810000" y="5105400"/>
            <a:ext cx="13716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Q=30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-533400" y="2057400"/>
            <a:ext cx="7696200" cy="609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Dividing flows for achieving to best concentrations </a:t>
            </a:r>
            <a:endParaRPr kumimoji="0" lang="en-US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58000" y="1905000"/>
            <a:ext cx="1676400" cy="8382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781800" y="1981200"/>
            <a:ext cx="1752600" cy="68580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PH</a:t>
            </a:r>
            <a:r>
              <a:rPr kumimoji="0" lang="en-US" sz="2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Adjustment</a:t>
            </a:r>
            <a:endParaRPr kumimoji="0" lang="en-US" sz="2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572000" y="3962400"/>
            <a:ext cx="1371600" cy="4572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Q=190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648200" y="5638800"/>
            <a:ext cx="1371600" cy="457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Q=120 lit/s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900" b="1" dirty="0" smtClean="0">
                <a:latin typeface="+mj-lt"/>
              </a:rPr>
              <a:t>Waste water effluent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4572000" y="2895600"/>
            <a:ext cx="17526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Q=415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7543800" y="3200400"/>
            <a:ext cx="1371600" cy="4572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Q=632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5836921" y="3840479"/>
            <a:ext cx="975358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>
            <a:off x="5410200" y="33528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>
            <a:off x="5486400" y="43434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Elbow Connector 44"/>
          <p:cNvCxnSpPr>
            <a:stCxn id="30" idx="2"/>
            <a:endCxn id="8" idx="2"/>
          </p:cNvCxnSpPr>
          <p:nvPr/>
        </p:nvCxnSpPr>
        <p:spPr>
          <a:xfrm rot="5400000" flipH="1" flipV="1">
            <a:off x="5467350" y="5200650"/>
            <a:ext cx="762000" cy="1028700"/>
          </a:xfrm>
          <a:prstGeom prst="bentConnector3">
            <a:avLst>
              <a:gd name="adj1" fmla="val -3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ight Arrow 45"/>
          <p:cNvSpPr/>
          <p:nvPr/>
        </p:nvSpPr>
        <p:spPr>
          <a:xfrm>
            <a:off x="7162800" y="4953000"/>
            <a:ext cx="7620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7391400" y="5105400"/>
            <a:ext cx="1371600" cy="4572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Q=150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7315200" y="5486400"/>
            <a:ext cx="1371600" cy="45720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Agricultural purpose     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56" name="Shape 55"/>
          <p:cNvCxnSpPr>
            <a:stCxn id="27" idx="2"/>
          </p:cNvCxnSpPr>
          <p:nvPr/>
        </p:nvCxnSpPr>
        <p:spPr>
          <a:xfrm rot="5400000">
            <a:off x="6896100" y="2857500"/>
            <a:ext cx="9144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48512"/>
          </a:xfrm>
        </p:spPr>
        <p:txBody>
          <a:bodyPr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Softening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2514600"/>
            <a:ext cx="17526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3352800"/>
            <a:ext cx="17526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76400" y="3352800"/>
            <a:ext cx="1600200" cy="53340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Pellet reactor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PH</a:t>
            </a:r>
            <a:r>
              <a:rPr kumimoji="0" lang="en-US" sz="24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&gt;11 ,</a:t>
            </a:r>
            <a:r>
              <a:rPr kumimoji="0" lang="en-US" sz="24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1 unit</a:t>
            </a:r>
            <a:endParaRPr kumimoji="0" lang="en-US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600200" y="2590800"/>
            <a:ext cx="1600200" cy="53340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Pellet reactor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PH</a:t>
            </a:r>
            <a:r>
              <a:rPr kumimoji="0" lang="en-US" sz="24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&gt;</a:t>
            </a:r>
            <a:r>
              <a:rPr kumimoji="0" lang="en-US" sz="19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8</a:t>
            </a:r>
            <a:r>
              <a:rPr kumimoji="0" lang="en-US" sz="24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,</a:t>
            </a:r>
            <a:r>
              <a:rPr kumimoji="0" lang="en-US" sz="24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4 unit</a:t>
            </a:r>
            <a:endParaRPr kumimoji="0" lang="en-US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 flipV="1">
            <a:off x="304800" y="3200399"/>
            <a:ext cx="685800" cy="76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990600" y="2743200"/>
            <a:ext cx="533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990600" y="3657600"/>
            <a:ext cx="533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>
            <a:stCxn id="11" idx="1"/>
            <a:endCxn id="12" idx="1"/>
          </p:cNvCxnSpPr>
          <p:nvPr/>
        </p:nvCxnSpPr>
        <p:spPr>
          <a:xfrm rot="10800000" flipV="1">
            <a:off x="990600" y="2781300"/>
            <a:ext cx="1588" cy="914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3429000" y="2819400"/>
            <a:ext cx="533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038600" y="2514600"/>
            <a:ext cx="16002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962400" y="3352800"/>
            <a:ext cx="16764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114800" y="2590800"/>
            <a:ext cx="1371600" cy="5334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Lamella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sedimentation</a:t>
            </a:r>
            <a:endParaRPr kumimoji="0" lang="en-US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429000" y="3581400"/>
            <a:ext cx="533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172200" y="2514600"/>
            <a:ext cx="16002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172200" y="2514600"/>
            <a:ext cx="1600200" cy="60960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Rapid sand 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4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filter</a:t>
            </a:r>
            <a:endParaRPr kumimoji="0" lang="en-US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72200" y="3276600"/>
            <a:ext cx="16002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172200" y="3276600"/>
            <a:ext cx="1524000" cy="6096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Astra sand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filter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 flipV="1">
            <a:off x="5715000" y="3581400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flipV="1">
            <a:off x="5715000" y="2819400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>
            <a:off x="7848600" y="3581400"/>
            <a:ext cx="533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/>
          <p:cNvSpPr/>
          <p:nvPr/>
        </p:nvSpPr>
        <p:spPr>
          <a:xfrm>
            <a:off x="7848600" y="2819400"/>
            <a:ext cx="533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>
            <a:endCxn id="28" idx="3"/>
          </p:cNvCxnSpPr>
          <p:nvPr/>
        </p:nvCxnSpPr>
        <p:spPr>
          <a:xfrm rot="5400000">
            <a:off x="7981950" y="3219450"/>
            <a:ext cx="8001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 flipV="1">
            <a:off x="8382000" y="3200400"/>
            <a:ext cx="6096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114800" y="3429000"/>
            <a:ext cx="1371600" cy="5334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Lamella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sedimentation</a:t>
            </a:r>
            <a:endParaRPr kumimoji="0" lang="en-US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8227" y="5181601"/>
            <a:ext cx="217059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Down Arrow 35"/>
          <p:cNvSpPr/>
          <p:nvPr/>
        </p:nvSpPr>
        <p:spPr>
          <a:xfrm>
            <a:off x="4953000" y="3962400"/>
            <a:ext cx="76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Down Arrow 36"/>
          <p:cNvSpPr/>
          <p:nvPr/>
        </p:nvSpPr>
        <p:spPr>
          <a:xfrm>
            <a:off x="2590800" y="4038600"/>
            <a:ext cx="76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1600200" y="4114800"/>
            <a:ext cx="990600" cy="3048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dirty="0" smtClean="0"/>
              <a:t>Dry pellet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5181600" y="4038600"/>
            <a:ext cx="1295400" cy="38100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dirty="0" smtClean="0"/>
              <a:t> sludge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114800" y="4572000"/>
            <a:ext cx="1600200" cy="5334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191000" y="4572000"/>
            <a:ext cx="15240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Drying bed</a:t>
            </a:r>
            <a:endParaRPr kumimoji="0" lang="en-US" sz="2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Up Arrow 41"/>
          <p:cNvSpPr/>
          <p:nvPr/>
        </p:nvSpPr>
        <p:spPr>
          <a:xfrm>
            <a:off x="3657600" y="3657600"/>
            <a:ext cx="76200" cy="1143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 rot="10800000">
            <a:off x="3657600" y="4800600"/>
            <a:ext cx="4572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0" name="Right Arrow 49"/>
          <p:cNvSpPr/>
          <p:nvPr/>
        </p:nvSpPr>
        <p:spPr>
          <a:xfrm flipV="1">
            <a:off x="5791200" y="4876800"/>
            <a:ext cx="914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5715000" y="4572000"/>
            <a:ext cx="1143000" cy="381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dirty="0" smtClean="0"/>
              <a:t>Dried Sludge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0" y="2895600"/>
            <a:ext cx="1066800" cy="3810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Q=420 lit/s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609600" y="2438400"/>
            <a:ext cx="1066800" cy="3810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Q=315 lit/s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609600" y="3733800"/>
            <a:ext cx="1066800" cy="3810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Q=105 lit/s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3886200" y="4038600"/>
            <a:ext cx="1066800" cy="381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Q=0.5lit/s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48512"/>
          </a:xfrm>
        </p:spPr>
        <p:txBody>
          <a:bodyPr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Softening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57200" y="2011680"/>
            <a:ext cx="4724400" cy="22555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6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Advantage of pellet reactor: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Char char="-"/>
              <a:tabLst/>
              <a:defRPr/>
            </a:pPr>
            <a:r>
              <a:rPr kumimoji="0" lang="en-US" sz="24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Small footprint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Tx/>
              <a:buChar char="-"/>
              <a:defRPr/>
            </a:pPr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Low detention time</a:t>
            </a:r>
            <a:endParaRPr kumimoji="0" lang="en-US" sz="2400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Char char="-"/>
              <a:tabLst/>
              <a:defRPr/>
            </a:pPr>
            <a:r>
              <a:rPr kumimoji="0" lang="en-US" sz="24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Decreasing</a:t>
            </a:r>
            <a:r>
              <a:rPr kumimoji="0" lang="en-US" sz="24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 of watery  sludge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Char char="-"/>
              <a:tabLst/>
              <a:defRPr/>
            </a:pPr>
            <a:r>
              <a:rPr kumimoji="0" lang="en-US" sz="24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Decreasing of heavy mental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3356" y="1981199"/>
            <a:ext cx="2946243" cy="22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6241" y="4267200"/>
            <a:ext cx="294624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48512"/>
          </a:xfrm>
        </p:spPr>
        <p:txBody>
          <a:bodyPr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Reveres osmosis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76400" y="2286000"/>
            <a:ext cx="14478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05000" y="2362200"/>
            <a:ext cx="990600" cy="533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n-lt"/>
                <a:ea typeface="+mn-ea"/>
                <a:cs typeface="+mn-cs"/>
              </a:rPr>
              <a:t>NANO</a:t>
            </a:r>
            <a:endParaRPr kumimoji="0" lang="en-US" sz="2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38600" y="2286000"/>
            <a:ext cx="14478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267200" y="2286000"/>
            <a:ext cx="1066800" cy="53340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LP RO-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</a:t>
            </a:r>
            <a:endParaRPr kumimoji="0" lang="en-US" sz="3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4343400"/>
            <a:ext cx="16002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124200" y="4419600"/>
            <a:ext cx="14478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SWRO</a:t>
            </a:r>
            <a:endParaRPr kumimoji="0" lang="en-US" sz="3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76400" y="2286000"/>
            <a:ext cx="14478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4648200" y="4572000"/>
            <a:ext cx="3352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/>
          <p:cNvCxnSpPr>
            <a:endCxn id="16" idx="3"/>
          </p:cNvCxnSpPr>
          <p:nvPr/>
        </p:nvCxnSpPr>
        <p:spPr>
          <a:xfrm rot="5400000">
            <a:off x="6992146" y="3599654"/>
            <a:ext cx="2019300" cy="159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38600" y="2286000"/>
            <a:ext cx="144780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wn Arrow 44"/>
          <p:cNvSpPr/>
          <p:nvPr/>
        </p:nvSpPr>
        <p:spPr>
          <a:xfrm>
            <a:off x="3733800" y="4953000"/>
            <a:ext cx="45719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Arrow 45"/>
          <p:cNvSpPr/>
          <p:nvPr/>
        </p:nvSpPr>
        <p:spPr>
          <a:xfrm>
            <a:off x="7086600" y="3581400"/>
            <a:ext cx="838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Arrow 46"/>
          <p:cNvSpPr/>
          <p:nvPr/>
        </p:nvSpPr>
        <p:spPr>
          <a:xfrm>
            <a:off x="3124200" y="2590800"/>
            <a:ext cx="914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457200" y="2514600"/>
            <a:ext cx="1219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ight Arrow 49"/>
          <p:cNvSpPr/>
          <p:nvPr/>
        </p:nvSpPr>
        <p:spPr>
          <a:xfrm>
            <a:off x="5486400" y="2590800"/>
            <a:ext cx="243840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Down Arrow 52"/>
          <p:cNvSpPr/>
          <p:nvPr/>
        </p:nvSpPr>
        <p:spPr>
          <a:xfrm>
            <a:off x="4724400" y="2895600"/>
            <a:ext cx="762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Down Arrow 53"/>
          <p:cNvSpPr/>
          <p:nvPr/>
        </p:nvSpPr>
        <p:spPr>
          <a:xfrm>
            <a:off x="2362200" y="2895600"/>
            <a:ext cx="76200" cy="1752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457200"/>
            <a:ext cx="203189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381000" y="2743200"/>
            <a:ext cx="1371600" cy="4572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Q=220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2362200" y="5105400"/>
            <a:ext cx="1371600" cy="4572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Q=29 lit/s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dirty="0" smtClean="0">
                <a:latin typeface="+mj-lt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86400" y="3352800"/>
            <a:ext cx="1600200" cy="609600"/>
          </a:xfrm>
          <a:prstGeom prst="rect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5181600" y="3429000"/>
            <a:ext cx="1447800" cy="4572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RO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-2</a:t>
            </a:r>
            <a:endParaRPr kumimoji="0" lang="en-US" sz="3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2438400" y="4648200"/>
            <a:ext cx="533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ight Arrow 33"/>
          <p:cNvSpPr/>
          <p:nvPr/>
        </p:nvSpPr>
        <p:spPr>
          <a:xfrm>
            <a:off x="4800600" y="3657600"/>
            <a:ext cx="6858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8001000" y="365760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hape 38"/>
          <p:cNvCxnSpPr>
            <a:stCxn id="30" idx="2"/>
          </p:cNvCxnSpPr>
          <p:nvPr/>
        </p:nvCxnSpPr>
        <p:spPr>
          <a:xfrm rot="5400000">
            <a:off x="4248150" y="2152650"/>
            <a:ext cx="228600" cy="3848100"/>
          </a:xfrm>
          <a:prstGeom prst="bentConnector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1" name="Straight Arrow Connector 40"/>
          <p:cNvCxnSpPr/>
          <p:nvPr/>
        </p:nvCxnSpPr>
        <p:spPr>
          <a:xfrm rot="10800000">
            <a:off x="3657600" y="4191000"/>
            <a:ext cx="914400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ontent Placeholder 2"/>
          <p:cNvSpPr txBox="1">
            <a:spLocks/>
          </p:cNvSpPr>
          <p:nvPr/>
        </p:nvSpPr>
        <p:spPr>
          <a:xfrm>
            <a:off x="4876800" y="4724400"/>
            <a:ext cx="1371600" cy="457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Q=43 lit/s</a:t>
            </a:r>
            <a:endParaRPr lang="en-US" sz="1050" dirty="0" smtClean="0">
              <a:latin typeface="+mj-lt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050" dirty="0" smtClean="0">
                <a:latin typeface="+mj-lt"/>
              </a:rPr>
              <a:t>R65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1600200" y="1752600"/>
            <a:ext cx="1371600" cy="4572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Q=154 lit/s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2000" dirty="0" smtClean="0">
                <a:latin typeface="+mj-lt"/>
              </a:rPr>
              <a:t>R70%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5791200" y="2133600"/>
            <a:ext cx="1371600" cy="45720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Q=123 lit/s</a:t>
            </a:r>
          </a:p>
          <a:p>
            <a:pPr marL="274320" indent="-274320"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defRPr/>
            </a:pPr>
            <a:r>
              <a:rPr lang="en-US" sz="2000" dirty="0" smtClean="0"/>
              <a:t>R80%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6553200" y="2819400"/>
            <a:ext cx="11430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Q=24 lit/s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050" dirty="0" smtClean="0">
                <a:latin typeface="+mj-lt"/>
              </a:rPr>
              <a:t>R80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990600" y="3276600"/>
            <a:ext cx="1371600" cy="457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Q=66 lit/s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3733800" y="3048000"/>
            <a:ext cx="11430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Q=30 lit/s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61" name="Elbow Connector 60"/>
          <p:cNvCxnSpPr>
            <a:stCxn id="48" idx="1"/>
          </p:cNvCxnSpPr>
          <p:nvPr/>
        </p:nvCxnSpPr>
        <p:spPr>
          <a:xfrm rot="10800000" flipH="1">
            <a:off x="457200" y="1676400"/>
            <a:ext cx="2895600" cy="876300"/>
          </a:xfrm>
          <a:prstGeom prst="bentConnector3">
            <a:avLst>
              <a:gd name="adj1" fmla="val 24561"/>
            </a:avLst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/>
          <p:nvPr/>
        </p:nvCxnSpPr>
        <p:spPr>
          <a:xfrm rot="16200000" flipH="1">
            <a:off x="3086100" y="1943100"/>
            <a:ext cx="914400" cy="381000"/>
          </a:xfrm>
          <a:prstGeom prst="bentConnector3">
            <a:avLst>
              <a:gd name="adj1" fmla="val 50000"/>
            </a:avLst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/>
          <p:nvPr/>
        </p:nvCxnSpPr>
        <p:spPr>
          <a:xfrm rot="10800000" flipV="1">
            <a:off x="3810000" y="4191000"/>
            <a:ext cx="1219204" cy="1143000"/>
          </a:xfrm>
          <a:prstGeom prst="bentConnector3">
            <a:avLst>
              <a:gd name="adj1" fmla="val -105208"/>
            </a:avLst>
          </a:prstGeom>
          <a:ln w="12700"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/>
          <p:cNvGraphicFramePr>
            <a:graphicFrameLocks noGrp="1"/>
          </p:cNvGraphicFramePr>
          <p:nvPr/>
        </p:nvGraphicFramePr>
        <p:xfrm>
          <a:off x="381000" y="3810000"/>
          <a:ext cx="1270000" cy="457200"/>
        </p:xfrm>
        <a:graphic>
          <a:graphicData uri="http://schemas.openxmlformats.org/drawingml/2006/table">
            <a:tbl>
              <a:tblPr/>
              <a:tblGrid>
                <a:gridCol w="635000"/>
                <a:gridCol w="635000"/>
              </a:tblGrid>
              <a:tr h="23513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latin typeface="Arial"/>
                        </a:rPr>
                        <a:t>TDS mg/l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8000"/>
                          </a:solidFill>
                          <a:latin typeface="Arial"/>
                        </a:rPr>
                        <a:t>1900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222069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 smtClean="0">
                          <a:latin typeface="Arial"/>
                        </a:rPr>
                        <a:t>Cr mg/l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8000"/>
                          </a:solidFill>
                          <a:latin typeface="Arial"/>
                        </a:rPr>
                        <a:t>0.1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5" name="Table 74"/>
          <p:cNvGraphicFramePr>
            <a:graphicFrameLocks noGrp="1"/>
          </p:cNvGraphicFramePr>
          <p:nvPr/>
        </p:nvGraphicFramePr>
        <p:xfrm>
          <a:off x="2209800" y="5486400"/>
          <a:ext cx="1104900" cy="323850"/>
        </p:xfrm>
        <a:graphic>
          <a:graphicData uri="http://schemas.openxmlformats.org/drawingml/2006/table">
            <a:tbl>
              <a:tblPr/>
              <a:tblGrid>
                <a:gridCol w="647700"/>
                <a:gridCol w="457200"/>
              </a:tblGrid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latin typeface="Arial"/>
                        </a:rPr>
                        <a:t>20413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latin typeface="Arial"/>
                        </a:rPr>
                        <a:t>TDS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latin typeface="Arial"/>
                        </a:rPr>
                        <a:t>1.232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latin typeface="Arial"/>
                        </a:rPr>
                        <a:t>Cr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77" name="Content Placeholder 2"/>
          <p:cNvSpPr txBox="1">
            <a:spLocks/>
          </p:cNvSpPr>
          <p:nvPr/>
        </p:nvSpPr>
        <p:spPr>
          <a:xfrm>
            <a:off x="8001000" y="3124200"/>
            <a:ext cx="1143000" cy="381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Q=190 lit/s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050" dirty="0" smtClean="0">
                <a:latin typeface="+mj-lt"/>
              </a:rPr>
              <a:t>R86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00600" y="5562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6.8 &amp; 11.5 bar</a:t>
            </a:r>
            <a:endParaRPr lang="en-US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3886200" cy="202692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Advantage:</a:t>
            </a:r>
          </a:p>
          <a:p>
            <a:pPr>
              <a:buFontTx/>
              <a:buChar char="-"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Decreasing of TDS</a:t>
            </a:r>
          </a:p>
          <a:p>
            <a:pPr>
              <a:buFontTx/>
              <a:buChar char="-"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Decreasing of hardness</a:t>
            </a:r>
          </a:p>
          <a:p>
            <a:pPr>
              <a:buFontTx/>
              <a:buChar char="-"/>
            </a:pP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Chrome removal</a:t>
            </a:r>
          </a:p>
          <a:p>
            <a:pPr>
              <a:buNone/>
            </a:pP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96112"/>
          </a:xfrm>
        </p:spPr>
        <p:txBody>
          <a:bodyPr/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Reveres osmosis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162120"/>
            <a:ext cx="4419600" cy="331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14800"/>
            <a:ext cx="314942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own Arrow Callout 6"/>
          <p:cNvSpPr/>
          <p:nvPr/>
        </p:nvSpPr>
        <p:spPr>
          <a:xfrm>
            <a:off x="4267200" y="1905000"/>
            <a:ext cx="4343400" cy="11430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67200" y="1981200"/>
            <a:ext cx="4343400" cy="838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dirty="0" smtClean="0"/>
              <a:t>Birjand RO Unit with capacity of 220 lit/s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7"/>
          <p:cNvGrpSpPr>
            <a:grpSpLocks/>
          </p:cNvGrpSpPr>
          <p:nvPr/>
        </p:nvGrpSpPr>
        <p:grpSpPr bwMode="auto">
          <a:xfrm>
            <a:off x="681038" y="1233488"/>
            <a:ext cx="2520950" cy="2606675"/>
            <a:chOff x="681028" y="1233488"/>
            <a:chExt cx="2520950" cy="2606675"/>
          </a:xfrm>
        </p:grpSpPr>
        <p:graphicFrame>
          <p:nvGraphicFramePr>
            <p:cNvPr id="1032" name="Object 12"/>
            <p:cNvGraphicFramePr>
              <a:graphicFrameLocks noChangeAspect="1"/>
            </p:cNvGraphicFramePr>
            <p:nvPr/>
          </p:nvGraphicFramePr>
          <p:xfrm>
            <a:off x="681028" y="2371725"/>
            <a:ext cx="2520950" cy="1468438"/>
          </p:xfrm>
          <a:graphic>
            <a:graphicData uri="http://schemas.openxmlformats.org/presentationml/2006/ole">
              <p:oleObj spid="_x0000_s1035" name="AutoCAD Drawing" r:id="rId4" imgW="9468000" imgH="5514840" progId="">
                <p:embed/>
              </p:oleObj>
            </a:graphicData>
          </a:graphic>
        </p:graphicFrame>
        <p:cxnSp>
          <p:nvCxnSpPr>
            <p:cNvPr id="317" name="Straight Arrow Connector 316"/>
            <p:cNvCxnSpPr/>
            <p:nvPr/>
          </p:nvCxnSpPr>
          <p:spPr>
            <a:xfrm rot="5400000">
              <a:off x="1166803" y="1911350"/>
              <a:ext cx="1357312" cy="1588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4" name="TextBox 89"/>
            <p:cNvSpPr txBox="1">
              <a:spLocks noChangeArrowheads="1"/>
            </p:cNvSpPr>
            <p:nvPr/>
          </p:nvSpPr>
          <p:spPr bwMode="auto">
            <a:xfrm>
              <a:off x="1214438" y="2947988"/>
              <a:ext cx="500062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800"/>
                <a:t>Dual </a:t>
              </a:r>
            </a:p>
            <a:p>
              <a:pPr algn="l"/>
              <a:r>
                <a:rPr lang="en-US" sz="800"/>
                <a:t>Media</a:t>
              </a:r>
            </a:p>
            <a:p>
              <a:pPr algn="l"/>
              <a:r>
                <a:rPr lang="en-US" sz="800"/>
                <a:t>filter</a:t>
              </a:r>
              <a:endParaRPr lang="fa-IR" sz="800"/>
            </a:p>
          </p:txBody>
        </p:sp>
      </p:grp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695325" y="4752975"/>
            <a:ext cx="1304925" cy="766763"/>
            <a:chOff x="695325" y="4752975"/>
            <a:chExt cx="1304925" cy="766763"/>
          </a:xfrm>
        </p:grpSpPr>
        <p:sp>
          <p:nvSpPr>
            <p:cNvPr id="75" name="Rectangle 74"/>
            <p:cNvSpPr/>
            <p:nvPr/>
          </p:nvSpPr>
          <p:spPr>
            <a:xfrm rot="5400000">
              <a:off x="964406" y="4483894"/>
              <a:ext cx="766763" cy="130492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a-IR"/>
            </a:p>
          </p:txBody>
        </p:sp>
        <p:sp>
          <p:nvSpPr>
            <p:cNvPr id="1182" name="TextBox 90"/>
            <p:cNvSpPr txBox="1">
              <a:spLocks noChangeArrowheads="1"/>
            </p:cNvSpPr>
            <p:nvPr/>
          </p:nvSpPr>
          <p:spPr bwMode="auto">
            <a:xfrm>
              <a:off x="1071563" y="5019675"/>
              <a:ext cx="500062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MCC</a:t>
              </a:r>
            </a:p>
            <a:p>
              <a:pPr algn="ctr"/>
              <a:r>
                <a:rPr lang="en-US" sz="800"/>
                <a:t>Room</a:t>
              </a:r>
              <a:endParaRPr lang="fa-IR" sz="800"/>
            </a:p>
          </p:txBody>
        </p:sp>
      </p:grpSp>
      <p:grpSp>
        <p:nvGrpSpPr>
          <p:cNvPr id="4" name="Group 121"/>
          <p:cNvGrpSpPr>
            <a:grpSpLocks/>
          </p:cNvGrpSpPr>
          <p:nvPr/>
        </p:nvGrpSpPr>
        <p:grpSpPr bwMode="auto">
          <a:xfrm>
            <a:off x="3433763" y="2481263"/>
            <a:ext cx="1852612" cy="1254125"/>
            <a:chOff x="3433763" y="2481263"/>
            <a:chExt cx="1852612" cy="1254125"/>
          </a:xfrm>
        </p:grpSpPr>
        <p:cxnSp>
          <p:nvCxnSpPr>
            <p:cNvPr id="30" name="Elbow Connector 29"/>
            <p:cNvCxnSpPr>
              <a:endCxn id="8" idx="1"/>
            </p:cNvCxnSpPr>
            <p:nvPr/>
          </p:nvCxnSpPr>
          <p:spPr>
            <a:xfrm flipV="1">
              <a:off x="3433763" y="2981325"/>
              <a:ext cx="611187" cy="15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120"/>
            <p:cNvGrpSpPr>
              <a:grpSpLocks/>
            </p:cNvGrpSpPr>
            <p:nvPr/>
          </p:nvGrpSpPr>
          <p:grpSpPr bwMode="auto">
            <a:xfrm>
              <a:off x="4044950" y="2481263"/>
              <a:ext cx="1241425" cy="1000125"/>
              <a:chOff x="4044950" y="2481263"/>
              <a:chExt cx="1241425" cy="1000125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044950" y="2481263"/>
                <a:ext cx="1241425" cy="100012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a-IR"/>
              </a:p>
            </p:txBody>
          </p:sp>
          <p:grpSp>
            <p:nvGrpSpPr>
              <p:cNvPr id="6" name="Group 141"/>
              <p:cNvGrpSpPr>
                <a:grpSpLocks/>
              </p:cNvGrpSpPr>
              <p:nvPr/>
            </p:nvGrpSpPr>
            <p:grpSpPr bwMode="auto">
              <a:xfrm>
                <a:off x="4143375" y="2549525"/>
                <a:ext cx="466725" cy="836613"/>
                <a:chOff x="4071934" y="2173596"/>
                <a:chExt cx="467094" cy="836300"/>
              </a:xfrm>
            </p:grpSpPr>
            <p:grpSp>
              <p:nvGrpSpPr>
                <p:cNvPr id="7" name="Group 125"/>
                <p:cNvGrpSpPr>
                  <a:grpSpLocks/>
                </p:cNvGrpSpPr>
                <p:nvPr/>
              </p:nvGrpSpPr>
              <p:grpSpPr bwMode="auto">
                <a:xfrm>
                  <a:off x="4071934" y="21735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9" name="Can 8"/>
                  <p:cNvSpPr/>
                  <p:nvPr/>
                </p:nvSpPr>
                <p:spPr>
                  <a:xfrm rot="16200000">
                    <a:off x="4301161" y="2125341"/>
                    <a:ext cx="74585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23" name="Straight Connector 122"/>
                  <p:cNvCxnSpPr/>
                  <p:nvPr/>
                </p:nvCxnSpPr>
                <p:spPr>
                  <a:xfrm flipV="1">
                    <a:off x="4125560" y="2324770"/>
                    <a:ext cx="435319" cy="7141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" name="Group 126"/>
                <p:cNvGrpSpPr>
                  <a:grpSpLocks/>
                </p:cNvGrpSpPr>
                <p:nvPr/>
              </p:nvGrpSpPr>
              <p:grpSpPr bwMode="auto">
                <a:xfrm>
                  <a:off x="4071934" y="23259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28" name="Can 127"/>
                  <p:cNvSpPr/>
                  <p:nvPr/>
                </p:nvSpPr>
                <p:spPr>
                  <a:xfrm rot="16200000">
                    <a:off x="4301161" y="2125284"/>
                    <a:ext cx="74585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29" name="Straight Connector 128"/>
                  <p:cNvCxnSpPr/>
                  <p:nvPr/>
                </p:nvCxnSpPr>
                <p:spPr>
                  <a:xfrm flipV="1">
                    <a:off x="4125560" y="2324713"/>
                    <a:ext cx="435319" cy="7141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" name="Group 129"/>
                <p:cNvGrpSpPr>
                  <a:grpSpLocks/>
                </p:cNvGrpSpPr>
                <p:nvPr/>
              </p:nvGrpSpPr>
              <p:grpSpPr bwMode="auto">
                <a:xfrm>
                  <a:off x="4071934" y="24783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31" name="Can 130"/>
                  <p:cNvSpPr/>
                  <p:nvPr/>
                </p:nvSpPr>
                <p:spPr>
                  <a:xfrm rot="16200000">
                    <a:off x="4301161" y="2125227"/>
                    <a:ext cx="74585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32" name="Straight Connector 131"/>
                  <p:cNvCxnSpPr/>
                  <p:nvPr/>
                </p:nvCxnSpPr>
                <p:spPr>
                  <a:xfrm flipV="1">
                    <a:off x="4125560" y="2324656"/>
                    <a:ext cx="435319" cy="7141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" name="Group 132"/>
                <p:cNvGrpSpPr>
                  <a:grpSpLocks/>
                </p:cNvGrpSpPr>
                <p:nvPr/>
              </p:nvGrpSpPr>
              <p:grpSpPr bwMode="auto">
                <a:xfrm>
                  <a:off x="4071934" y="26307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34" name="Can 133"/>
                  <p:cNvSpPr/>
                  <p:nvPr/>
                </p:nvSpPr>
                <p:spPr>
                  <a:xfrm rot="16200000">
                    <a:off x="4301161" y="2125171"/>
                    <a:ext cx="74585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35" name="Straight Connector 134"/>
                  <p:cNvCxnSpPr/>
                  <p:nvPr/>
                </p:nvCxnSpPr>
                <p:spPr>
                  <a:xfrm flipV="1">
                    <a:off x="4125560" y="2324599"/>
                    <a:ext cx="435319" cy="7141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Group 135"/>
                <p:cNvGrpSpPr>
                  <a:grpSpLocks/>
                </p:cNvGrpSpPr>
                <p:nvPr/>
              </p:nvGrpSpPr>
              <p:grpSpPr bwMode="auto">
                <a:xfrm>
                  <a:off x="4071934" y="27831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37" name="Can 136"/>
                  <p:cNvSpPr/>
                  <p:nvPr/>
                </p:nvSpPr>
                <p:spPr>
                  <a:xfrm rot="16200000">
                    <a:off x="4301161" y="2125114"/>
                    <a:ext cx="74585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38" name="Straight Connector 137"/>
                  <p:cNvCxnSpPr/>
                  <p:nvPr/>
                </p:nvCxnSpPr>
                <p:spPr>
                  <a:xfrm flipV="1">
                    <a:off x="4125560" y="2324542"/>
                    <a:ext cx="435319" cy="7141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Group 138"/>
                <p:cNvGrpSpPr>
                  <a:grpSpLocks/>
                </p:cNvGrpSpPr>
                <p:nvPr/>
              </p:nvGrpSpPr>
              <p:grpSpPr bwMode="auto">
                <a:xfrm>
                  <a:off x="4071934" y="29355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40" name="Can 139"/>
                  <p:cNvSpPr/>
                  <p:nvPr/>
                </p:nvSpPr>
                <p:spPr>
                  <a:xfrm rot="16200000">
                    <a:off x="4301161" y="2125057"/>
                    <a:ext cx="74585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41" name="Straight Connector 140"/>
                  <p:cNvCxnSpPr/>
                  <p:nvPr/>
                </p:nvCxnSpPr>
                <p:spPr>
                  <a:xfrm flipV="1">
                    <a:off x="4125560" y="2324485"/>
                    <a:ext cx="435319" cy="7141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5" name="Group 142"/>
              <p:cNvGrpSpPr>
                <a:grpSpLocks/>
              </p:cNvGrpSpPr>
              <p:nvPr/>
            </p:nvGrpSpPr>
            <p:grpSpPr bwMode="auto">
              <a:xfrm>
                <a:off x="4714875" y="2551113"/>
                <a:ext cx="466725" cy="836612"/>
                <a:chOff x="4071934" y="2173596"/>
                <a:chExt cx="467094" cy="836300"/>
              </a:xfrm>
            </p:grpSpPr>
            <p:grpSp>
              <p:nvGrpSpPr>
                <p:cNvPr id="16" name="Group 143"/>
                <p:cNvGrpSpPr>
                  <a:grpSpLocks/>
                </p:cNvGrpSpPr>
                <p:nvPr/>
              </p:nvGrpSpPr>
              <p:grpSpPr bwMode="auto">
                <a:xfrm>
                  <a:off x="4071934" y="21735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60" name="Can 159"/>
                  <p:cNvSpPr/>
                  <p:nvPr/>
                </p:nvSpPr>
                <p:spPr>
                  <a:xfrm rot="16200000">
                    <a:off x="4301162" y="2125340"/>
                    <a:ext cx="74584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61" name="Straight Connector 160"/>
                  <p:cNvCxnSpPr/>
                  <p:nvPr/>
                </p:nvCxnSpPr>
                <p:spPr>
                  <a:xfrm flipV="1">
                    <a:off x="4125560" y="2324770"/>
                    <a:ext cx="435319" cy="7141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144"/>
                <p:cNvGrpSpPr>
                  <a:grpSpLocks/>
                </p:cNvGrpSpPr>
                <p:nvPr/>
              </p:nvGrpSpPr>
              <p:grpSpPr bwMode="auto">
                <a:xfrm>
                  <a:off x="4071934" y="23259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58" name="Can 157"/>
                  <p:cNvSpPr/>
                  <p:nvPr/>
                </p:nvSpPr>
                <p:spPr>
                  <a:xfrm rot="16200000">
                    <a:off x="4301162" y="2125283"/>
                    <a:ext cx="74584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59" name="Straight Connector 158"/>
                  <p:cNvCxnSpPr/>
                  <p:nvPr/>
                </p:nvCxnSpPr>
                <p:spPr>
                  <a:xfrm flipV="1">
                    <a:off x="4125560" y="2324713"/>
                    <a:ext cx="435319" cy="7141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45"/>
                <p:cNvGrpSpPr>
                  <a:grpSpLocks/>
                </p:cNvGrpSpPr>
                <p:nvPr/>
              </p:nvGrpSpPr>
              <p:grpSpPr bwMode="auto">
                <a:xfrm>
                  <a:off x="4071934" y="24783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56" name="Can 155"/>
                  <p:cNvSpPr/>
                  <p:nvPr/>
                </p:nvSpPr>
                <p:spPr>
                  <a:xfrm rot="16200000">
                    <a:off x="4301162" y="2125226"/>
                    <a:ext cx="74584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57" name="Straight Connector 156"/>
                  <p:cNvCxnSpPr/>
                  <p:nvPr/>
                </p:nvCxnSpPr>
                <p:spPr>
                  <a:xfrm flipV="1">
                    <a:off x="4125560" y="2324656"/>
                    <a:ext cx="435319" cy="7141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46"/>
                <p:cNvGrpSpPr>
                  <a:grpSpLocks/>
                </p:cNvGrpSpPr>
                <p:nvPr/>
              </p:nvGrpSpPr>
              <p:grpSpPr bwMode="auto">
                <a:xfrm>
                  <a:off x="4071934" y="26307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54" name="Can 153"/>
                  <p:cNvSpPr/>
                  <p:nvPr/>
                </p:nvSpPr>
                <p:spPr>
                  <a:xfrm rot="16200000">
                    <a:off x="4301162" y="2125170"/>
                    <a:ext cx="74584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55" name="Straight Connector 154"/>
                  <p:cNvCxnSpPr/>
                  <p:nvPr/>
                </p:nvCxnSpPr>
                <p:spPr>
                  <a:xfrm flipV="1">
                    <a:off x="4125560" y="2324599"/>
                    <a:ext cx="435319" cy="7141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47"/>
                <p:cNvGrpSpPr>
                  <a:grpSpLocks/>
                </p:cNvGrpSpPr>
                <p:nvPr/>
              </p:nvGrpSpPr>
              <p:grpSpPr bwMode="auto">
                <a:xfrm>
                  <a:off x="4071934" y="27831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52" name="Can 151"/>
                  <p:cNvSpPr/>
                  <p:nvPr/>
                </p:nvSpPr>
                <p:spPr>
                  <a:xfrm rot="16200000">
                    <a:off x="4301162" y="2125114"/>
                    <a:ext cx="74584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53" name="Straight Connector 152"/>
                  <p:cNvCxnSpPr/>
                  <p:nvPr/>
                </p:nvCxnSpPr>
                <p:spPr>
                  <a:xfrm flipV="1">
                    <a:off x="4125560" y="2324543"/>
                    <a:ext cx="435319" cy="7141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148"/>
                <p:cNvGrpSpPr>
                  <a:grpSpLocks/>
                </p:cNvGrpSpPr>
                <p:nvPr/>
              </p:nvGrpSpPr>
              <p:grpSpPr bwMode="auto">
                <a:xfrm>
                  <a:off x="4071934" y="2935596"/>
                  <a:ext cx="467094" cy="74300"/>
                  <a:chOff x="4104906" y="2321596"/>
                  <a:chExt cx="467094" cy="74300"/>
                </a:xfrm>
              </p:grpSpPr>
              <p:sp>
                <p:nvSpPr>
                  <p:cNvPr id="150" name="Can 149"/>
                  <p:cNvSpPr/>
                  <p:nvPr/>
                </p:nvSpPr>
                <p:spPr>
                  <a:xfrm rot="16200000">
                    <a:off x="4301162" y="2125057"/>
                    <a:ext cx="74584" cy="467094"/>
                  </a:xfrm>
                  <a:prstGeom prst="can">
                    <a:avLst>
                      <a:gd name="adj" fmla="val 41666"/>
                    </a:avLst>
                  </a:prstGeom>
                  <a:solidFill>
                    <a:srgbClr val="2B6DFF"/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1" anchor="ctr"/>
                  <a:lstStyle/>
                  <a:p>
                    <a:pPr algn="ctr" rtl="0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a-IR" dirty="0"/>
                  </a:p>
                </p:txBody>
              </p:sp>
              <p:cxnSp>
                <p:nvCxnSpPr>
                  <p:cNvPr id="151" name="Straight Connector 150"/>
                  <p:cNvCxnSpPr/>
                  <p:nvPr/>
                </p:nvCxnSpPr>
                <p:spPr>
                  <a:xfrm flipV="1">
                    <a:off x="4125560" y="2324486"/>
                    <a:ext cx="435319" cy="7141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141" name="TextBox 95"/>
            <p:cNvSpPr txBox="1">
              <a:spLocks noChangeArrowheads="1"/>
            </p:cNvSpPr>
            <p:nvPr/>
          </p:nvSpPr>
          <p:spPr bwMode="auto">
            <a:xfrm>
              <a:off x="4235450" y="3519488"/>
              <a:ext cx="105092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800"/>
                <a:t>Nano      &amp; RO</a:t>
              </a:r>
              <a:endParaRPr lang="fa-IR" sz="800"/>
            </a:p>
          </p:txBody>
        </p:sp>
      </p:grpSp>
      <p:grpSp>
        <p:nvGrpSpPr>
          <p:cNvPr id="22" name="Group 141"/>
          <p:cNvGrpSpPr>
            <a:grpSpLocks/>
          </p:cNvGrpSpPr>
          <p:nvPr/>
        </p:nvGrpSpPr>
        <p:grpSpPr bwMode="auto">
          <a:xfrm>
            <a:off x="3895725" y="3519488"/>
            <a:ext cx="1714500" cy="1357312"/>
            <a:chOff x="3895725" y="3519488"/>
            <a:chExt cx="1714500" cy="1357312"/>
          </a:xfrm>
        </p:grpSpPr>
        <p:grpSp>
          <p:nvGrpSpPr>
            <p:cNvPr id="23" name="Group 138"/>
            <p:cNvGrpSpPr>
              <a:grpSpLocks/>
            </p:cNvGrpSpPr>
            <p:nvPr/>
          </p:nvGrpSpPr>
          <p:grpSpPr bwMode="auto">
            <a:xfrm>
              <a:off x="3895725" y="4305300"/>
              <a:ext cx="1714500" cy="285750"/>
              <a:chOff x="3895725" y="4305300"/>
              <a:chExt cx="1714500" cy="285750"/>
            </a:xfrm>
          </p:grpSpPr>
          <p:sp>
            <p:nvSpPr>
              <p:cNvPr id="68" name="L-Shape 67"/>
              <p:cNvSpPr/>
              <p:nvPr/>
            </p:nvSpPr>
            <p:spPr>
              <a:xfrm>
                <a:off x="3895725" y="4305300"/>
                <a:ext cx="1117600" cy="285750"/>
              </a:xfrm>
              <a:prstGeom prst="corner">
                <a:avLst>
                  <a:gd name="adj1" fmla="val 42681"/>
                  <a:gd name="adj2" fmla="val 13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a-IR"/>
              </a:p>
            </p:txBody>
          </p:sp>
          <p:sp>
            <p:nvSpPr>
              <p:cNvPr id="69" name="L-Shape 68"/>
              <p:cNvSpPr/>
              <p:nvPr/>
            </p:nvSpPr>
            <p:spPr>
              <a:xfrm flipH="1">
                <a:off x="4733925" y="4305300"/>
                <a:ext cx="876300" cy="285750"/>
              </a:xfrm>
              <a:prstGeom prst="corner">
                <a:avLst>
                  <a:gd name="adj1" fmla="val 42841"/>
                  <a:gd name="adj2" fmla="val 13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a-IR"/>
              </a:p>
            </p:txBody>
          </p:sp>
        </p:grpSp>
        <p:grpSp>
          <p:nvGrpSpPr>
            <p:cNvPr id="24" name="Group 123"/>
            <p:cNvGrpSpPr>
              <a:grpSpLocks/>
            </p:cNvGrpSpPr>
            <p:nvPr/>
          </p:nvGrpSpPr>
          <p:grpSpPr bwMode="auto">
            <a:xfrm>
              <a:off x="3924300" y="3519488"/>
              <a:ext cx="1652588" cy="1357312"/>
              <a:chOff x="3924300" y="3519488"/>
              <a:chExt cx="1652588" cy="1357312"/>
            </a:xfrm>
          </p:grpSpPr>
          <p:sp>
            <p:nvSpPr>
              <p:cNvPr id="71" name="Rectangle 70"/>
              <p:cNvSpPr/>
              <p:nvPr/>
            </p:nvSpPr>
            <p:spPr>
              <a:xfrm>
                <a:off x="3924300" y="4346575"/>
                <a:ext cx="1652588" cy="211138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1" anchor="ctr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a-IR"/>
              </a:p>
            </p:txBody>
          </p:sp>
          <p:cxnSp>
            <p:nvCxnSpPr>
              <p:cNvPr id="95" name="Elbow Connector 94"/>
              <p:cNvCxnSpPr/>
              <p:nvPr/>
            </p:nvCxnSpPr>
            <p:spPr>
              <a:xfrm rot="5400000">
                <a:off x="4375944" y="3804444"/>
                <a:ext cx="573087" cy="3175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6" name="TextBox 96"/>
              <p:cNvSpPr txBox="1">
                <a:spLocks noChangeArrowheads="1"/>
              </p:cNvSpPr>
              <p:nvPr/>
            </p:nvSpPr>
            <p:spPr bwMode="auto">
              <a:xfrm>
                <a:off x="3929063" y="4662488"/>
                <a:ext cx="1643062" cy="214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800" dirty="0" smtClean="0"/>
                  <a:t>Reuse</a:t>
                </a:r>
                <a:endParaRPr lang="en-US" sz="800" dirty="0"/>
              </a:p>
            </p:txBody>
          </p:sp>
        </p:grpSp>
      </p:grpSp>
      <p:grpSp>
        <p:nvGrpSpPr>
          <p:cNvPr id="25" name="Group 224"/>
          <p:cNvGrpSpPr>
            <a:grpSpLocks/>
          </p:cNvGrpSpPr>
          <p:nvPr/>
        </p:nvGrpSpPr>
        <p:grpSpPr bwMode="auto">
          <a:xfrm>
            <a:off x="6988175" y="642938"/>
            <a:ext cx="1941513" cy="1527175"/>
            <a:chOff x="6988175" y="642918"/>
            <a:chExt cx="1941543" cy="1527195"/>
          </a:xfrm>
        </p:grpSpPr>
        <p:grpSp>
          <p:nvGrpSpPr>
            <p:cNvPr id="26" name="Group 223"/>
            <p:cNvGrpSpPr>
              <a:grpSpLocks/>
            </p:cNvGrpSpPr>
            <p:nvPr/>
          </p:nvGrpSpPr>
          <p:grpSpPr bwMode="auto">
            <a:xfrm>
              <a:off x="7666038" y="1304912"/>
              <a:ext cx="1263680" cy="865201"/>
              <a:chOff x="7666038" y="1304912"/>
              <a:chExt cx="1263680" cy="865201"/>
            </a:xfrm>
          </p:grpSpPr>
          <p:graphicFrame>
            <p:nvGraphicFramePr>
              <p:cNvPr id="1031" name="Object 11"/>
              <p:cNvGraphicFramePr>
                <a:graphicFrameLocks noChangeAspect="1"/>
              </p:cNvGraphicFramePr>
              <p:nvPr/>
            </p:nvGraphicFramePr>
            <p:xfrm>
              <a:off x="7666038" y="1531938"/>
              <a:ext cx="1095375" cy="638175"/>
            </p:xfrm>
            <a:graphic>
              <a:graphicData uri="http://schemas.openxmlformats.org/presentationml/2006/ole">
                <p:oleObj spid="_x0000_s1034" name="AutoCAD Drawing" r:id="rId6" imgW="9468000" imgH="5514840" progId="">
                  <p:embed/>
                </p:oleObj>
              </a:graphicData>
            </a:graphic>
          </p:graphicFrame>
          <p:sp>
            <p:nvSpPr>
              <p:cNvPr id="1117" name="TextBox 102"/>
              <p:cNvSpPr txBox="1">
                <a:spLocks noChangeArrowheads="1"/>
              </p:cNvSpPr>
              <p:nvPr/>
            </p:nvSpPr>
            <p:spPr bwMode="auto">
              <a:xfrm>
                <a:off x="8224862" y="1304912"/>
                <a:ext cx="70485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800"/>
                  <a:t>Sludge thickeners</a:t>
                </a:r>
                <a:endParaRPr lang="fa-IR" sz="800"/>
              </a:p>
            </p:txBody>
          </p:sp>
        </p:grpSp>
        <p:sp>
          <p:nvSpPr>
            <p:cNvPr id="173" name="Freeform 172"/>
            <p:cNvSpPr/>
            <p:nvPr/>
          </p:nvSpPr>
          <p:spPr>
            <a:xfrm>
              <a:off x="6988175" y="642918"/>
              <a:ext cx="958865" cy="928699"/>
            </a:xfrm>
            <a:custGeom>
              <a:avLst/>
              <a:gdLst>
                <a:gd name="connsiteX0" fmla="*/ 0 w 958850"/>
                <a:gd name="connsiteY0" fmla="*/ 0 h 895350"/>
                <a:gd name="connsiteX1" fmla="*/ 12700 w 958850"/>
                <a:gd name="connsiteY1" fmla="*/ 895350 h 895350"/>
                <a:gd name="connsiteX2" fmla="*/ 958850 w 958850"/>
                <a:gd name="connsiteY2" fmla="*/ 895350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8850" h="895350">
                  <a:moveTo>
                    <a:pt x="0" y="0"/>
                  </a:moveTo>
                  <a:lnTo>
                    <a:pt x="12700" y="895350"/>
                  </a:lnTo>
                  <a:lnTo>
                    <a:pt x="958850" y="895350"/>
                  </a:lnTo>
                </a:path>
              </a:pathLst>
            </a:custGeom>
            <a:ln w="31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fa-IR"/>
            </a:p>
          </p:txBody>
        </p:sp>
      </p:grpSp>
      <p:grpSp>
        <p:nvGrpSpPr>
          <p:cNvPr id="27" name="Group 216"/>
          <p:cNvGrpSpPr>
            <a:grpSpLocks/>
          </p:cNvGrpSpPr>
          <p:nvPr/>
        </p:nvGrpSpPr>
        <p:grpSpPr bwMode="auto">
          <a:xfrm>
            <a:off x="142875" y="509588"/>
            <a:ext cx="1747838" cy="1062037"/>
            <a:chOff x="142875" y="509567"/>
            <a:chExt cx="1747838" cy="1062045"/>
          </a:xfrm>
        </p:grpSpPr>
        <p:grpSp>
          <p:nvGrpSpPr>
            <p:cNvPr id="29" name="Group 112"/>
            <p:cNvGrpSpPr>
              <a:grpSpLocks/>
            </p:cNvGrpSpPr>
            <p:nvPr/>
          </p:nvGrpSpPr>
          <p:grpSpPr bwMode="auto">
            <a:xfrm>
              <a:off x="142875" y="590550"/>
              <a:ext cx="1747838" cy="850900"/>
              <a:chOff x="142875" y="590550"/>
              <a:chExt cx="1747838" cy="850900"/>
            </a:xfrm>
          </p:grpSpPr>
          <p:graphicFrame>
            <p:nvGraphicFramePr>
              <p:cNvPr id="1034" name="Object 9"/>
              <p:cNvGraphicFramePr>
                <a:graphicFrameLocks noChangeAspect="1"/>
              </p:cNvGraphicFramePr>
              <p:nvPr/>
            </p:nvGraphicFramePr>
            <p:xfrm>
              <a:off x="428625" y="590550"/>
              <a:ext cx="1462088" cy="850900"/>
            </p:xfrm>
            <a:graphic>
              <a:graphicData uri="http://schemas.openxmlformats.org/presentationml/2006/ole">
                <p:oleObj spid="_x0000_s1033" name="AutoCAD Drawing" r:id="rId7" imgW="9468000" imgH="5514840" progId="">
                  <p:embed/>
                </p:oleObj>
              </a:graphicData>
            </a:graphic>
          </p:graphicFrame>
          <p:sp>
            <p:nvSpPr>
              <p:cNvPr id="1113" name="TextBox 86"/>
              <p:cNvSpPr txBox="1">
                <a:spLocks noChangeArrowheads="1"/>
              </p:cNvSpPr>
              <p:nvPr/>
            </p:nvSpPr>
            <p:spPr bwMode="auto">
              <a:xfrm>
                <a:off x="142875" y="590550"/>
                <a:ext cx="928688" cy="215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/>
                <a:r>
                  <a:rPr lang="en-US" sz="800"/>
                  <a:t>Row Water</a:t>
                </a:r>
                <a:endParaRPr lang="fa-IR" sz="800"/>
              </a:p>
            </p:txBody>
          </p:sp>
          <p:cxnSp>
            <p:nvCxnSpPr>
              <p:cNvPr id="88" name="Straight Connector 87"/>
              <p:cNvCxnSpPr/>
              <p:nvPr/>
            </p:nvCxnSpPr>
            <p:spPr bwMode="auto">
              <a:xfrm flipV="1">
                <a:off x="214313" y="830245"/>
                <a:ext cx="534987" cy="3175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1" name="TextBox 173"/>
            <p:cNvSpPr txBox="1">
              <a:spLocks noChangeArrowheads="1"/>
            </p:cNvSpPr>
            <p:nvPr/>
          </p:nvSpPr>
          <p:spPr bwMode="auto">
            <a:xfrm>
              <a:off x="1000100" y="509567"/>
              <a:ext cx="78581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Q=420 lit/s</a:t>
              </a:r>
              <a:endParaRPr lang="fa-IR" sz="800"/>
            </a:p>
          </p:txBody>
        </p:sp>
        <p:sp>
          <p:nvSpPr>
            <p:cNvPr id="1112" name="TextBox 174"/>
            <p:cNvSpPr txBox="1">
              <a:spLocks noChangeArrowheads="1"/>
            </p:cNvSpPr>
            <p:nvPr/>
          </p:nvSpPr>
          <p:spPr bwMode="auto">
            <a:xfrm>
              <a:off x="1000100" y="1356168"/>
              <a:ext cx="78581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Q=220 lit/s</a:t>
              </a:r>
              <a:endParaRPr lang="fa-IR" sz="800"/>
            </a:p>
          </p:txBody>
        </p:sp>
      </p:grpSp>
      <p:grpSp>
        <p:nvGrpSpPr>
          <p:cNvPr id="31" name="Group 219"/>
          <p:cNvGrpSpPr>
            <a:grpSpLocks/>
          </p:cNvGrpSpPr>
          <p:nvPr/>
        </p:nvGrpSpPr>
        <p:grpSpPr bwMode="auto">
          <a:xfrm>
            <a:off x="1843088" y="2233613"/>
            <a:ext cx="2443162" cy="1250950"/>
            <a:chOff x="1843088" y="2233613"/>
            <a:chExt cx="2443160" cy="1250950"/>
          </a:xfrm>
        </p:grpSpPr>
        <p:cxnSp>
          <p:nvCxnSpPr>
            <p:cNvPr id="28" name="Shape 27"/>
            <p:cNvCxnSpPr/>
            <p:nvPr/>
          </p:nvCxnSpPr>
          <p:spPr bwMode="auto">
            <a:xfrm rot="5400000" flipH="1" flipV="1">
              <a:off x="2184400" y="2646363"/>
              <a:ext cx="447675" cy="1130299"/>
            </a:xfrm>
            <a:prstGeom prst="bentConnector4">
              <a:avLst>
                <a:gd name="adj1" fmla="val -50901"/>
                <a:gd name="adj2" fmla="val 68839"/>
              </a:avLst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9" name="TextBox 96"/>
            <p:cNvSpPr txBox="1">
              <a:spLocks noChangeArrowheads="1"/>
            </p:cNvSpPr>
            <p:nvPr/>
          </p:nvSpPr>
          <p:spPr bwMode="auto">
            <a:xfrm>
              <a:off x="2735257" y="2233613"/>
              <a:ext cx="105092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Cartridge</a:t>
              </a:r>
            </a:p>
            <a:p>
              <a:pPr algn="ctr"/>
              <a:r>
                <a:rPr lang="en-US" sz="800"/>
                <a:t>filter</a:t>
              </a:r>
              <a:endParaRPr lang="fa-IR" sz="800"/>
            </a:p>
          </p:txBody>
        </p:sp>
        <p:graphicFrame>
          <p:nvGraphicFramePr>
            <p:cNvPr id="1036" name="Object 132"/>
            <p:cNvGraphicFramePr>
              <a:graphicFrameLocks noChangeAspect="1"/>
            </p:cNvGraphicFramePr>
            <p:nvPr/>
          </p:nvGraphicFramePr>
          <p:xfrm>
            <a:off x="2586040" y="2493956"/>
            <a:ext cx="1700208" cy="990607"/>
          </p:xfrm>
          <a:graphic>
            <a:graphicData uri="http://schemas.openxmlformats.org/presentationml/2006/ole">
              <p:oleObj spid="_x0000_s1032" name="AutoCAD Drawing" r:id="rId8" imgW="9468000" imgH="5514840" progId="">
                <p:embed/>
              </p:oleObj>
            </a:graphicData>
          </a:graphic>
        </p:graphicFrame>
      </p:grpSp>
      <p:grpSp>
        <p:nvGrpSpPr>
          <p:cNvPr id="32" name="Group 217"/>
          <p:cNvGrpSpPr>
            <a:grpSpLocks/>
          </p:cNvGrpSpPr>
          <p:nvPr/>
        </p:nvGrpSpPr>
        <p:grpSpPr bwMode="auto">
          <a:xfrm>
            <a:off x="1714500" y="447675"/>
            <a:ext cx="2071688" cy="1354138"/>
            <a:chOff x="1714500" y="447675"/>
            <a:chExt cx="2071682" cy="1353669"/>
          </a:xfrm>
        </p:grpSpPr>
        <p:grpSp>
          <p:nvGrpSpPr>
            <p:cNvPr id="33" name="Group 116"/>
            <p:cNvGrpSpPr>
              <a:grpSpLocks/>
            </p:cNvGrpSpPr>
            <p:nvPr/>
          </p:nvGrpSpPr>
          <p:grpSpPr bwMode="auto">
            <a:xfrm>
              <a:off x="1714500" y="447675"/>
              <a:ext cx="2071682" cy="1190625"/>
              <a:chOff x="1714500" y="447675"/>
              <a:chExt cx="2071682" cy="1190625"/>
            </a:xfrm>
          </p:grpSpPr>
          <p:graphicFrame>
            <p:nvGraphicFramePr>
              <p:cNvPr id="1033" name="Object 2"/>
              <p:cNvGraphicFramePr>
                <a:graphicFrameLocks noChangeAspect="1"/>
              </p:cNvGraphicFramePr>
              <p:nvPr/>
            </p:nvGraphicFramePr>
            <p:xfrm>
              <a:off x="1714500" y="547688"/>
              <a:ext cx="1871663" cy="1090612"/>
            </p:xfrm>
            <a:graphic>
              <a:graphicData uri="http://schemas.openxmlformats.org/presentationml/2006/ole">
                <p:oleObj spid="_x0000_s1031" name="AutoCAD Drawing" r:id="rId9" imgW="9468000" imgH="5514840" progId="">
                  <p:embed/>
                </p:oleObj>
              </a:graphicData>
            </a:graphic>
          </p:graphicFrame>
          <p:cxnSp>
            <p:nvCxnSpPr>
              <p:cNvPr id="169" name="Straight Connector 168"/>
              <p:cNvCxnSpPr/>
              <p:nvPr/>
            </p:nvCxnSpPr>
            <p:spPr>
              <a:xfrm flipV="1">
                <a:off x="1714500" y="787282"/>
                <a:ext cx="534986" cy="3174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7" name="TextBox 88"/>
              <p:cNvSpPr txBox="1">
                <a:spLocks noChangeArrowheads="1"/>
              </p:cNvSpPr>
              <p:nvPr/>
            </p:nvSpPr>
            <p:spPr bwMode="auto">
              <a:xfrm>
                <a:off x="2571755" y="447675"/>
                <a:ext cx="121442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/>
                <a:r>
                  <a:rPr lang="en-US" sz="800"/>
                  <a:t>CL2 9.21 kg/hr</a:t>
                </a:r>
                <a:r>
                  <a:rPr lang="ar-AE" sz="800"/>
                  <a:t> </a:t>
                </a:r>
                <a:endParaRPr lang="en-US" sz="800"/>
              </a:p>
              <a:p>
                <a:pPr algn="l" rtl="0"/>
                <a:r>
                  <a:rPr lang="en-US" sz="800"/>
                  <a:t>NaHSO3</a:t>
                </a:r>
                <a:r>
                  <a:rPr lang="fa-IR" sz="800"/>
                  <a:t> </a:t>
                </a:r>
                <a:r>
                  <a:rPr lang="en-US" sz="800"/>
                  <a:t>106 kg/hr</a:t>
                </a:r>
                <a:r>
                  <a:rPr lang="ar-AE" sz="800"/>
                  <a:t> </a:t>
                </a:r>
                <a:endParaRPr lang="fa-IR" sz="800"/>
              </a:p>
            </p:txBody>
          </p:sp>
        </p:grpSp>
        <p:grpSp>
          <p:nvGrpSpPr>
            <p:cNvPr id="34" name="Group 179"/>
            <p:cNvGrpSpPr>
              <a:grpSpLocks/>
            </p:cNvGrpSpPr>
            <p:nvPr/>
          </p:nvGrpSpPr>
          <p:grpSpPr bwMode="auto">
            <a:xfrm>
              <a:off x="2143108" y="1571612"/>
              <a:ext cx="785818" cy="229732"/>
              <a:chOff x="3714744" y="1914514"/>
              <a:chExt cx="785818" cy="229732"/>
            </a:xfrm>
          </p:grpSpPr>
          <p:sp>
            <p:nvSpPr>
              <p:cNvPr id="1104" name="TextBox 180"/>
              <p:cNvSpPr txBox="1">
                <a:spLocks noChangeArrowheads="1"/>
              </p:cNvSpPr>
              <p:nvPr/>
            </p:nvSpPr>
            <p:spPr bwMode="auto">
              <a:xfrm>
                <a:off x="3714744" y="1928802"/>
                <a:ext cx="785818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Ctr="1">
                <a:spAutoFit/>
              </a:bodyPr>
              <a:lstStyle/>
              <a:p>
                <a:r>
                  <a:rPr lang="en-US" sz="800">
                    <a:latin typeface="Times New Roman" pitchFamily="18" charset="0"/>
                    <a:cs typeface="Times New Roman" pitchFamily="18" charset="0"/>
                  </a:rPr>
                  <a:t>V=27.3 m</a:t>
                </a:r>
                <a:endParaRPr lang="fa-IR" sz="800"/>
              </a:p>
            </p:txBody>
          </p:sp>
          <p:sp>
            <p:nvSpPr>
              <p:cNvPr id="1105" name="TextBox 181"/>
              <p:cNvSpPr txBox="1">
                <a:spLocks noChangeArrowheads="1"/>
              </p:cNvSpPr>
              <p:nvPr/>
            </p:nvSpPr>
            <p:spPr bwMode="auto">
              <a:xfrm>
                <a:off x="4341811" y="1914514"/>
                <a:ext cx="71438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6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fa-IR" sz="1400"/>
              </a:p>
            </p:txBody>
          </p:sp>
        </p:grpSp>
      </p:grpSp>
      <p:grpSp>
        <p:nvGrpSpPr>
          <p:cNvPr id="35" name="Group 220"/>
          <p:cNvGrpSpPr>
            <a:grpSpLocks/>
          </p:cNvGrpSpPr>
          <p:nvPr/>
        </p:nvGrpSpPr>
        <p:grpSpPr bwMode="auto">
          <a:xfrm>
            <a:off x="5303838" y="1362075"/>
            <a:ext cx="3217862" cy="2728913"/>
            <a:chOff x="5303838" y="1362075"/>
            <a:chExt cx="3217862" cy="2728913"/>
          </a:xfrm>
        </p:grpSpPr>
        <p:grpSp>
          <p:nvGrpSpPr>
            <p:cNvPr id="36" name="Group 124"/>
            <p:cNvGrpSpPr>
              <a:grpSpLocks/>
            </p:cNvGrpSpPr>
            <p:nvPr/>
          </p:nvGrpSpPr>
          <p:grpSpPr bwMode="auto">
            <a:xfrm>
              <a:off x="5303838" y="1362075"/>
              <a:ext cx="3217862" cy="2728913"/>
              <a:chOff x="5303838" y="1362075"/>
              <a:chExt cx="3217862" cy="2728913"/>
            </a:xfrm>
          </p:grpSpPr>
          <p:graphicFrame>
            <p:nvGraphicFramePr>
              <p:cNvPr id="1027" name="Object 5"/>
              <p:cNvGraphicFramePr>
                <a:graphicFrameLocks noChangeAspect="1"/>
              </p:cNvGraphicFramePr>
              <p:nvPr/>
            </p:nvGraphicFramePr>
            <p:xfrm>
              <a:off x="5946775" y="2590800"/>
              <a:ext cx="2574925" cy="1500188"/>
            </p:xfrm>
            <a:graphic>
              <a:graphicData uri="http://schemas.openxmlformats.org/presentationml/2006/ole">
                <p:oleObj spid="_x0000_s1030" name="AutoCAD Drawing" r:id="rId10" imgW="9468000" imgH="5514840" progId="">
                  <p:embed/>
                </p:oleObj>
              </a:graphicData>
            </a:graphic>
          </p:graphicFrame>
          <p:cxnSp>
            <p:nvCxnSpPr>
              <p:cNvPr id="347" name="Straight Arrow Connector 346"/>
              <p:cNvCxnSpPr/>
              <p:nvPr/>
            </p:nvCxnSpPr>
            <p:spPr>
              <a:xfrm rot="5400000">
                <a:off x="6300788" y="2111375"/>
                <a:ext cx="1500188" cy="1587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Arrow Connector 348"/>
              <p:cNvCxnSpPr/>
              <p:nvPr/>
            </p:nvCxnSpPr>
            <p:spPr>
              <a:xfrm rot="10800000">
                <a:off x="5303838" y="2963863"/>
                <a:ext cx="1500187" cy="1587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1" name="TextBox 104"/>
              <p:cNvSpPr txBox="1">
                <a:spLocks noChangeArrowheads="1"/>
              </p:cNvSpPr>
              <p:nvPr/>
            </p:nvSpPr>
            <p:spPr bwMode="auto">
              <a:xfrm>
                <a:off x="6715125" y="3662363"/>
                <a:ext cx="642938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800"/>
                  <a:t>Mixing tank</a:t>
                </a:r>
                <a:endParaRPr lang="fa-IR" sz="800"/>
              </a:p>
            </p:txBody>
          </p:sp>
        </p:grpSp>
        <p:sp>
          <p:nvSpPr>
            <p:cNvPr id="1097" name="TextBox 183"/>
            <p:cNvSpPr txBox="1">
              <a:spLocks noChangeArrowheads="1"/>
            </p:cNvSpPr>
            <p:nvPr/>
          </p:nvSpPr>
          <p:spPr bwMode="auto">
            <a:xfrm>
              <a:off x="6357950" y="2357430"/>
              <a:ext cx="71438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Q=420 lit/s</a:t>
              </a:r>
              <a:endParaRPr lang="fa-IR" sz="800"/>
            </a:p>
          </p:txBody>
        </p:sp>
        <p:sp>
          <p:nvSpPr>
            <p:cNvPr id="1098" name="TextBox 185"/>
            <p:cNvSpPr txBox="1">
              <a:spLocks noChangeArrowheads="1"/>
            </p:cNvSpPr>
            <p:nvPr/>
          </p:nvSpPr>
          <p:spPr bwMode="auto">
            <a:xfrm>
              <a:off x="6000760" y="3000372"/>
              <a:ext cx="78581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Q=167 lit/s</a:t>
              </a:r>
              <a:endParaRPr lang="fa-IR" sz="800"/>
            </a:p>
          </p:txBody>
        </p:sp>
      </p:grpSp>
      <p:grpSp>
        <p:nvGrpSpPr>
          <p:cNvPr id="37" name="Group 229"/>
          <p:cNvGrpSpPr>
            <a:grpSpLocks/>
          </p:cNvGrpSpPr>
          <p:nvPr/>
        </p:nvGrpSpPr>
        <p:grpSpPr bwMode="auto">
          <a:xfrm>
            <a:off x="6715081" y="3448050"/>
            <a:ext cx="785818" cy="1216025"/>
            <a:chOff x="6715140" y="3448049"/>
            <a:chExt cx="785818" cy="1216336"/>
          </a:xfrm>
        </p:grpSpPr>
        <p:cxnSp>
          <p:nvCxnSpPr>
            <p:cNvPr id="358" name="Straight Connector 357"/>
            <p:cNvCxnSpPr/>
            <p:nvPr/>
          </p:nvCxnSpPr>
          <p:spPr bwMode="auto">
            <a:xfrm rot="5400000">
              <a:off x="6863460" y="4055423"/>
              <a:ext cx="1216336" cy="1588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3" name="TextBox 186"/>
            <p:cNvSpPr txBox="1">
              <a:spLocks noChangeArrowheads="1"/>
            </p:cNvSpPr>
            <p:nvPr/>
          </p:nvSpPr>
          <p:spPr bwMode="auto">
            <a:xfrm>
              <a:off x="6715140" y="4214818"/>
              <a:ext cx="785818" cy="215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 dirty="0" smtClean="0"/>
                <a:t>Q=605 lit/s</a:t>
              </a:r>
              <a:endParaRPr lang="fa-IR" sz="800" dirty="0"/>
            </a:p>
          </p:txBody>
        </p:sp>
      </p:grpSp>
      <p:grpSp>
        <p:nvGrpSpPr>
          <p:cNvPr id="38" name="Group 193"/>
          <p:cNvGrpSpPr>
            <a:grpSpLocks/>
          </p:cNvGrpSpPr>
          <p:nvPr/>
        </p:nvGrpSpPr>
        <p:grpSpPr bwMode="auto">
          <a:xfrm>
            <a:off x="2957513" y="876300"/>
            <a:ext cx="1685925" cy="1200150"/>
            <a:chOff x="2957513" y="876300"/>
            <a:chExt cx="1685925" cy="1200329"/>
          </a:xfrm>
        </p:grpSpPr>
        <p:grpSp>
          <p:nvGrpSpPr>
            <p:cNvPr id="39" name="Group 117"/>
            <p:cNvGrpSpPr>
              <a:grpSpLocks/>
            </p:cNvGrpSpPr>
            <p:nvPr/>
          </p:nvGrpSpPr>
          <p:grpSpPr bwMode="auto">
            <a:xfrm>
              <a:off x="2957513" y="876300"/>
              <a:ext cx="1685925" cy="1200329"/>
              <a:chOff x="2957513" y="876300"/>
              <a:chExt cx="1685925" cy="1200329"/>
            </a:xfrm>
          </p:grpSpPr>
          <p:grpSp>
            <p:nvGrpSpPr>
              <p:cNvPr id="40" name="Group 118"/>
              <p:cNvGrpSpPr>
                <a:grpSpLocks/>
              </p:cNvGrpSpPr>
              <p:nvPr/>
            </p:nvGrpSpPr>
            <p:grpSpPr bwMode="auto">
              <a:xfrm>
                <a:off x="3500438" y="1233488"/>
                <a:ext cx="1143000" cy="571500"/>
                <a:chOff x="3428992" y="857232"/>
                <a:chExt cx="1143008" cy="571504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428992" y="857285"/>
                  <a:ext cx="1143008" cy="571589"/>
                </a:xfrm>
                <a:prstGeom prst="rect">
                  <a:avLst/>
                </a:prstGeom>
                <a:blipFill>
                  <a:blip r:embed="rId5" cstate="print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cxnSp>
              <p:nvCxnSpPr>
                <p:cNvPr id="114" name="Straight Connector 113"/>
                <p:cNvCxnSpPr/>
                <p:nvPr/>
              </p:nvCxnSpPr>
              <p:spPr>
                <a:xfrm>
                  <a:off x="3428992" y="1071630"/>
                  <a:ext cx="928693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3643305" y="1285977"/>
                  <a:ext cx="928695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7" name="Straight Connector 166"/>
              <p:cNvCxnSpPr/>
              <p:nvPr/>
            </p:nvCxnSpPr>
            <p:spPr>
              <a:xfrm flipV="1">
                <a:off x="2957513" y="1439947"/>
                <a:ext cx="534987" cy="3175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8" name="TextBox 97"/>
              <p:cNvSpPr txBox="1">
                <a:spLocks noChangeArrowheads="1"/>
              </p:cNvSpPr>
              <p:nvPr/>
            </p:nvSpPr>
            <p:spPr bwMode="auto">
              <a:xfrm>
                <a:off x="3571875" y="876300"/>
                <a:ext cx="105092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800"/>
                  <a:t>Reaction chamber</a:t>
                </a:r>
              </a:p>
              <a:p>
                <a:pPr algn="ctr"/>
                <a:r>
                  <a:rPr lang="en-US" sz="800"/>
                  <a:t>Tank</a:t>
                </a:r>
                <a:endParaRPr lang="ar-AE" sz="800"/>
              </a:p>
              <a:p>
                <a:pPr algn="ctr"/>
                <a:endParaRPr lang="ar-AE" sz="800"/>
              </a:p>
              <a:p>
                <a:pPr algn="ctr"/>
                <a:endParaRPr lang="ar-AE" sz="800"/>
              </a:p>
              <a:p>
                <a:pPr algn="ctr"/>
                <a:endParaRPr lang="ar-AE" sz="800"/>
              </a:p>
              <a:p>
                <a:pPr algn="ctr"/>
                <a:endParaRPr lang="ar-AE" sz="800"/>
              </a:p>
              <a:p>
                <a:pPr algn="ctr"/>
                <a:endParaRPr lang="ar-AE" sz="800"/>
              </a:p>
              <a:p>
                <a:pPr algn="ctr"/>
                <a:endParaRPr lang="ar-AE" sz="800"/>
              </a:p>
              <a:p>
                <a:pPr algn="ctr"/>
                <a:r>
                  <a:rPr lang="en-US" sz="800">
                    <a:latin typeface="Times New Roman" pitchFamily="18" charset="0"/>
                    <a:cs typeface="Times New Roman" pitchFamily="18" charset="0"/>
                  </a:rPr>
                  <a:t>V=272.6 m</a:t>
                </a:r>
                <a:endParaRPr lang="fa-IR" sz="800"/>
              </a:p>
            </p:txBody>
          </p:sp>
        </p:grpSp>
        <p:sp>
          <p:nvSpPr>
            <p:cNvPr id="1085" name="TextBox 192"/>
            <p:cNvSpPr txBox="1">
              <a:spLocks noChangeArrowheads="1"/>
            </p:cNvSpPr>
            <p:nvPr/>
          </p:nvSpPr>
          <p:spPr bwMode="auto">
            <a:xfrm>
              <a:off x="4298948" y="1831964"/>
              <a:ext cx="14287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00"/>
                <a:t>3</a:t>
              </a:r>
              <a:endParaRPr lang="fa-IR" sz="600"/>
            </a:p>
          </p:txBody>
        </p:sp>
      </p:grpSp>
      <p:grpSp>
        <p:nvGrpSpPr>
          <p:cNvPr id="41" name="Group 227"/>
          <p:cNvGrpSpPr>
            <a:grpSpLocks/>
          </p:cNvGrpSpPr>
          <p:nvPr/>
        </p:nvGrpSpPr>
        <p:grpSpPr bwMode="auto">
          <a:xfrm>
            <a:off x="6343650" y="214313"/>
            <a:ext cx="909638" cy="611187"/>
            <a:chOff x="6343662" y="214290"/>
            <a:chExt cx="909644" cy="611210"/>
          </a:xfrm>
        </p:grpSpPr>
        <p:graphicFrame>
          <p:nvGraphicFramePr>
            <p:cNvPr id="1035" name="Object 131"/>
            <p:cNvGraphicFramePr>
              <a:graphicFrameLocks noChangeAspect="1"/>
            </p:cNvGraphicFramePr>
            <p:nvPr/>
          </p:nvGraphicFramePr>
          <p:xfrm>
            <a:off x="6521203" y="357190"/>
            <a:ext cx="613040" cy="357166"/>
          </p:xfrm>
          <a:graphic>
            <a:graphicData uri="http://schemas.openxmlformats.org/presentationml/2006/ole">
              <p:oleObj spid="_x0000_s1029" name="AutoCAD Drawing" r:id="rId11" imgW="9468000" imgH="5514840" progId="">
                <p:embed/>
              </p:oleObj>
            </a:graphicData>
          </a:graphic>
        </p:graphicFrame>
        <p:sp>
          <p:nvSpPr>
            <p:cNvPr id="164" name="Freeform 163"/>
            <p:cNvSpPr/>
            <p:nvPr/>
          </p:nvSpPr>
          <p:spPr>
            <a:xfrm>
              <a:off x="6632589" y="498463"/>
              <a:ext cx="3175" cy="327037"/>
            </a:xfrm>
            <a:custGeom>
              <a:avLst/>
              <a:gdLst>
                <a:gd name="connsiteX0" fmla="*/ 0 w 3175"/>
                <a:gd name="connsiteY0" fmla="*/ 0 h 327025"/>
                <a:gd name="connsiteX1" fmla="*/ 3175 w 3175"/>
                <a:gd name="connsiteY1" fmla="*/ 327025 h 32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75" h="327025">
                  <a:moveTo>
                    <a:pt x="0" y="0"/>
                  </a:moveTo>
                  <a:cubicBezTo>
                    <a:pt x="1058" y="109008"/>
                    <a:pt x="2117" y="218017"/>
                    <a:pt x="3175" y="327025"/>
                  </a:cubicBezTo>
                </a:path>
              </a:pathLst>
            </a:cu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fa-IR"/>
            </a:p>
          </p:txBody>
        </p:sp>
        <p:sp>
          <p:nvSpPr>
            <p:cNvPr id="168" name="Freeform 167"/>
            <p:cNvSpPr/>
            <p:nvPr/>
          </p:nvSpPr>
          <p:spPr>
            <a:xfrm>
              <a:off x="6635764" y="688970"/>
              <a:ext cx="0" cy="133355"/>
            </a:xfrm>
            <a:custGeom>
              <a:avLst/>
              <a:gdLst>
                <a:gd name="connsiteX0" fmla="*/ 0 w 0"/>
                <a:gd name="connsiteY0" fmla="*/ 133350 h 133350"/>
                <a:gd name="connsiteX1" fmla="*/ 0 w 0"/>
                <a:gd name="connsiteY1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1333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fa-IR"/>
            </a:p>
          </p:txBody>
        </p:sp>
        <p:sp>
          <p:nvSpPr>
            <p:cNvPr id="171" name="Freeform 170"/>
            <p:cNvSpPr/>
            <p:nvPr/>
          </p:nvSpPr>
          <p:spPr>
            <a:xfrm flipH="1">
              <a:off x="7002479" y="428610"/>
              <a:ext cx="46037" cy="388953"/>
            </a:xfrm>
            <a:custGeom>
              <a:avLst/>
              <a:gdLst>
                <a:gd name="connsiteX0" fmla="*/ 0 w 0"/>
                <a:gd name="connsiteY0" fmla="*/ 133350 h 133350"/>
                <a:gd name="connsiteX1" fmla="*/ 0 w 0"/>
                <a:gd name="connsiteY1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33350">
                  <a:moveTo>
                    <a:pt x="0" y="13335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fa-IR"/>
            </a:p>
          </p:txBody>
        </p:sp>
        <p:sp>
          <p:nvSpPr>
            <p:cNvPr id="1083" name="TextBox 101"/>
            <p:cNvSpPr txBox="1">
              <a:spLocks noChangeArrowheads="1"/>
            </p:cNvSpPr>
            <p:nvPr/>
          </p:nvSpPr>
          <p:spPr bwMode="auto">
            <a:xfrm>
              <a:off x="6343662" y="214290"/>
              <a:ext cx="909644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700"/>
                <a:t>Lamella setteling</a:t>
              </a:r>
              <a:endParaRPr lang="fa-IR" sz="700"/>
            </a:p>
          </p:txBody>
        </p:sp>
      </p:grpSp>
      <p:grpSp>
        <p:nvGrpSpPr>
          <p:cNvPr id="42" name="Group 202"/>
          <p:cNvGrpSpPr>
            <a:grpSpLocks/>
          </p:cNvGrpSpPr>
          <p:nvPr/>
        </p:nvGrpSpPr>
        <p:grpSpPr bwMode="auto">
          <a:xfrm>
            <a:off x="7500938" y="2095500"/>
            <a:ext cx="1309687" cy="1119188"/>
            <a:chOff x="7500938" y="2095500"/>
            <a:chExt cx="1309687" cy="1119604"/>
          </a:xfrm>
        </p:grpSpPr>
        <p:sp>
          <p:nvSpPr>
            <p:cNvPr id="1076" name="TextBox 201"/>
            <p:cNvSpPr txBox="1">
              <a:spLocks noChangeArrowheads="1"/>
            </p:cNvSpPr>
            <p:nvPr/>
          </p:nvSpPr>
          <p:spPr bwMode="auto">
            <a:xfrm>
              <a:off x="8420126" y="2976557"/>
              <a:ext cx="71438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500"/>
                <a:t>2</a:t>
              </a:r>
              <a:endParaRPr lang="fa-IR" sz="500"/>
            </a:p>
          </p:txBody>
        </p:sp>
        <p:grpSp>
          <p:nvGrpSpPr>
            <p:cNvPr id="43" name="Group 123"/>
            <p:cNvGrpSpPr>
              <a:grpSpLocks/>
            </p:cNvGrpSpPr>
            <p:nvPr/>
          </p:nvGrpSpPr>
          <p:grpSpPr bwMode="auto">
            <a:xfrm>
              <a:off x="7500938" y="2095500"/>
              <a:ext cx="1309687" cy="1119604"/>
              <a:chOff x="7500938" y="2095500"/>
              <a:chExt cx="1309687" cy="1119604"/>
            </a:xfrm>
          </p:grpSpPr>
          <p:graphicFrame>
            <p:nvGraphicFramePr>
              <p:cNvPr id="1030" name="Object 6"/>
              <p:cNvGraphicFramePr>
                <a:graphicFrameLocks noChangeAspect="1"/>
              </p:cNvGraphicFramePr>
              <p:nvPr/>
            </p:nvGraphicFramePr>
            <p:xfrm>
              <a:off x="7500938" y="2398713"/>
              <a:ext cx="1309687" cy="763587"/>
            </p:xfrm>
            <a:graphic>
              <a:graphicData uri="http://schemas.openxmlformats.org/presentationml/2006/ole">
                <p:oleObj spid="_x0000_s1028" name="AutoCAD Drawing" r:id="rId12" imgW="9468000" imgH="5514840" progId="">
                  <p:embed/>
                </p:oleObj>
              </a:graphicData>
            </a:graphic>
          </p:graphicFrame>
          <p:cxnSp>
            <p:nvCxnSpPr>
              <p:cNvPr id="345" name="Straight Arrow Connector 344"/>
              <p:cNvCxnSpPr/>
              <p:nvPr/>
            </p:nvCxnSpPr>
            <p:spPr>
              <a:xfrm rot="5400000">
                <a:off x="7935013" y="2380562"/>
                <a:ext cx="571712" cy="1588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9" name="TextBox 103"/>
              <p:cNvSpPr txBox="1">
                <a:spLocks noChangeArrowheads="1"/>
              </p:cNvSpPr>
              <p:nvPr/>
            </p:nvSpPr>
            <p:spPr bwMode="auto">
              <a:xfrm>
                <a:off x="7747000" y="2876550"/>
                <a:ext cx="81121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800"/>
                  <a:t>Drying  bed</a:t>
                </a:r>
                <a:endParaRPr lang="fa-IR" sz="800"/>
              </a:p>
              <a:p>
                <a:pPr algn="ctr"/>
                <a:r>
                  <a:rPr lang="en-US" sz="800"/>
                  <a:t>Area=218 m</a:t>
                </a:r>
                <a:endParaRPr lang="fa-IR" sz="800"/>
              </a:p>
            </p:txBody>
          </p:sp>
        </p:grpSp>
      </p:grpSp>
      <p:grpSp>
        <p:nvGrpSpPr>
          <p:cNvPr id="44" name="Group 228"/>
          <p:cNvGrpSpPr>
            <a:grpSpLocks/>
          </p:cNvGrpSpPr>
          <p:nvPr/>
        </p:nvGrpSpPr>
        <p:grpSpPr bwMode="auto">
          <a:xfrm>
            <a:off x="3600450" y="355600"/>
            <a:ext cx="3471863" cy="5788025"/>
            <a:chOff x="3600450" y="356036"/>
            <a:chExt cx="3471880" cy="5787590"/>
          </a:xfrm>
        </p:grpSpPr>
        <p:sp>
          <p:nvSpPr>
            <p:cNvPr id="210" name="Freeform 209"/>
            <p:cNvSpPr/>
            <p:nvPr/>
          </p:nvSpPr>
          <p:spPr>
            <a:xfrm>
              <a:off x="5422909" y="1657688"/>
              <a:ext cx="692153" cy="301602"/>
            </a:xfrm>
            <a:custGeom>
              <a:avLst/>
              <a:gdLst>
                <a:gd name="connsiteX0" fmla="*/ 0 w 692150"/>
                <a:gd name="connsiteY0" fmla="*/ 0 h 301625"/>
                <a:gd name="connsiteX1" fmla="*/ 0 w 692150"/>
                <a:gd name="connsiteY1" fmla="*/ 301625 h 301625"/>
                <a:gd name="connsiteX2" fmla="*/ 692150 w 692150"/>
                <a:gd name="connsiteY2" fmla="*/ 301625 h 301625"/>
                <a:gd name="connsiteX3" fmla="*/ 688975 w 692150"/>
                <a:gd name="connsiteY3" fmla="*/ 3175 h 3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150" h="301625">
                  <a:moveTo>
                    <a:pt x="0" y="0"/>
                  </a:moveTo>
                  <a:lnTo>
                    <a:pt x="0" y="301625"/>
                  </a:lnTo>
                  <a:lnTo>
                    <a:pt x="692150" y="301625"/>
                  </a:lnTo>
                  <a:cubicBezTo>
                    <a:pt x="691092" y="202142"/>
                    <a:pt x="690033" y="102658"/>
                    <a:pt x="688975" y="3175"/>
                  </a:cubicBezTo>
                </a:path>
              </a:pathLst>
            </a:custGeom>
            <a:ln w="31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fa-IR"/>
            </a:p>
          </p:txBody>
        </p:sp>
        <p:grpSp>
          <p:nvGrpSpPr>
            <p:cNvPr id="45" name="Group 211"/>
            <p:cNvGrpSpPr>
              <a:grpSpLocks/>
            </p:cNvGrpSpPr>
            <p:nvPr/>
          </p:nvGrpSpPr>
          <p:grpSpPr bwMode="auto">
            <a:xfrm>
              <a:off x="3600450" y="1944915"/>
              <a:ext cx="2357438" cy="4198711"/>
              <a:chOff x="3600450" y="1944914"/>
              <a:chExt cx="2357438" cy="4198711"/>
            </a:xfrm>
          </p:grpSpPr>
          <p:grpSp>
            <p:nvGrpSpPr>
              <p:cNvPr id="46" name="Group 132"/>
              <p:cNvGrpSpPr>
                <a:grpSpLocks/>
              </p:cNvGrpSpPr>
              <p:nvPr/>
            </p:nvGrpSpPr>
            <p:grpSpPr bwMode="auto">
              <a:xfrm>
                <a:off x="3600450" y="5376863"/>
                <a:ext cx="2357438" cy="766762"/>
                <a:chOff x="3600450" y="5376863"/>
                <a:chExt cx="2357438" cy="766762"/>
              </a:xfrm>
            </p:grpSpPr>
            <p:sp>
              <p:nvSpPr>
                <p:cNvPr id="76" name="Rectangle 75"/>
                <p:cNvSpPr/>
                <p:nvPr/>
              </p:nvSpPr>
              <p:spPr>
                <a:xfrm rot="5400000">
                  <a:off x="4395823" y="4581548"/>
                  <a:ext cx="766704" cy="2357450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a-IR"/>
                </a:p>
              </p:txBody>
            </p:sp>
            <p:sp>
              <p:nvSpPr>
                <p:cNvPr id="1075" name="TextBox 91"/>
                <p:cNvSpPr txBox="1">
                  <a:spLocks noChangeArrowheads="1"/>
                </p:cNvSpPr>
                <p:nvPr/>
              </p:nvSpPr>
              <p:spPr bwMode="auto">
                <a:xfrm>
                  <a:off x="4214813" y="5662613"/>
                  <a:ext cx="1214437" cy="215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800"/>
                    <a:t>Chemical room</a:t>
                  </a:r>
                  <a:endParaRPr lang="fa-IR" sz="800"/>
                </a:p>
              </p:txBody>
            </p:sp>
          </p:grpSp>
          <p:sp>
            <p:nvSpPr>
              <p:cNvPr id="211" name="Freeform 210"/>
              <p:cNvSpPr/>
              <p:nvPr/>
            </p:nvSpPr>
            <p:spPr>
              <a:xfrm>
                <a:off x="5791211" y="1945004"/>
                <a:ext cx="14288" cy="3425567"/>
              </a:xfrm>
              <a:custGeom>
                <a:avLst/>
                <a:gdLst>
                  <a:gd name="connsiteX0" fmla="*/ 0 w 14514"/>
                  <a:gd name="connsiteY0" fmla="*/ 0 h 3425372"/>
                  <a:gd name="connsiteX1" fmla="*/ 14514 w 14514"/>
                  <a:gd name="connsiteY1" fmla="*/ 3425372 h 34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514" h="3425372">
                    <a:moveTo>
                      <a:pt x="0" y="0"/>
                    </a:moveTo>
                    <a:lnTo>
                      <a:pt x="14514" y="3425372"/>
                    </a:lnTo>
                  </a:path>
                </a:pathLst>
              </a:custGeom>
              <a:ln w="31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>
                  <a:defRPr/>
                </a:pPr>
                <a:endParaRPr lang="fa-IR"/>
              </a:p>
            </p:txBody>
          </p:sp>
        </p:grpSp>
        <p:grpSp>
          <p:nvGrpSpPr>
            <p:cNvPr id="47" name="Group 225"/>
            <p:cNvGrpSpPr>
              <a:grpSpLocks/>
            </p:cNvGrpSpPr>
            <p:nvPr/>
          </p:nvGrpSpPr>
          <p:grpSpPr bwMode="auto">
            <a:xfrm>
              <a:off x="4643438" y="356036"/>
              <a:ext cx="2428892" cy="2034431"/>
              <a:chOff x="4643438" y="356036"/>
              <a:chExt cx="2428892" cy="2034431"/>
            </a:xfrm>
          </p:grpSpPr>
          <p:sp>
            <p:nvSpPr>
              <p:cNvPr id="1063" name="TextBox 109"/>
              <p:cNvSpPr txBox="1">
                <a:spLocks noChangeArrowheads="1"/>
              </p:cNvSpPr>
              <p:nvPr/>
            </p:nvSpPr>
            <p:spPr bwMode="auto">
              <a:xfrm>
                <a:off x="6286512" y="942978"/>
                <a:ext cx="78581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800"/>
                  <a:t>PH</a:t>
                </a:r>
                <a:endParaRPr lang="ar-AE" sz="800"/>
              </a:p>
              <a:p>
                <a:pPr algn="ctr"/>
                <a:r>
                  <a:rPr lang="en-US" sz="800"/>
                  <a:t>Adjustment</a:t>
                </a:r>
                <a:endParaRPr lang="fa-IR" sz="800"/>
              </a:p>
            </p:txBody>
          </p:sp>
          <p:grpSp>
            <p:nvGrpSpPr>
              <p:cNvPr id="49" name="Group 215"/>
              <p:cNvGrpSpPr>
                <a:grpSpLocks/>
              </p:cNvGrpSpPr>
              <p:nvPr/>
            </p:nvGrpSpPr>
            <p:grpSpPr bwMode="auto">
              <a:xfrm>
                <a:off x="4643438" y="356036"/>
                <a:ext cx="2228852" cy="2034431"/>
                <a:chOff x="4643438" y="356036"/>
                <a:chExt cx="2228852" cy="2034431"/>
              </a:xfrm>
            </p:grpSpPr>
            <p:grpSp>
              <p:nvGrpSpPr>
                <p:cNvPr id="50" name="Group 118"/>
                <p:cNvGrpSpPr>
                  <a:grpSpLocks/>
                </p:cNvGrpSpPr>
                <p:nvPr/>
              </p:nvGrpSpPr>
              <p:grpSpPr bwMode="auto">
                <a:xfrm>
                  <a:off x="4643438" y="356036"/>
                  <a:ext cx="2228852" cy="2034431"/>
                  <a:chOff x="4643438" y="356036"/>
                  <a:chExt cx="2228852" cy="2034431"/>
                </a:xfrm>
              </p:grpSpPr>
              <p:graphicFrame>
                <p:nvGraphicFramePr>
                  <p:cNvPr id="1028" name="Object 10"/>
                  <p:cNvGraphicFramePr>
                    <a:graphicFrameLocks noChangeAspect="1"/>
                  </p:cNvGraphicFramePr>
                  <p:nvPr/>
                </p:nvGraphicFramePr>
                <p:xfrm>
                  <a:off x="4929190" y="771525"/>
                  <a:ext cx="1943100" cy="1131888"/>
                </p:xfrm>
                <a:graphic>
                  <a:graphicData uri="http://schemas.openxmlformats.org/presentationml/2006/ole">
                    <p:oleObj spid="_x0000_s1027" name="AutoCAD Drawing" r:id="rId13" imgW="9468000" imgH="5514840" progId="">
                      <p:embed/>
                    </p:oleObj>
                  </a:graphicData>
                </a:graphic>
              </p:graphicFrame>
              <p:cxnSp>
                <p:nvCxnSpPr>
                  <p:cNvPr id="334" name="Straight Connector 333"/>
                  <p:cNvCxnSpPr/>
                  <p:nvPr/>
                </p:nvCxnSpPr>
                <p:spPr>
                  <a:xfrm flipV="1">
                    <a:off x="4643443" y="1662451"/>
                    <a:ext cx="534990" cy="1587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8" name="TextBox 9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72063" y="519113"/>
                    <a:ext cx="642937" cy="3381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800"/>
                      <a:t>Low</a:t>
                    </a:r>
                  </a:p>
                  <a:p>
                    <a:pPr algn="ctr"/>
                    <a:r>
                      <a:rPr lang="en-US" sz="800"/>
                      <a:t>ph</a:t>
                    </a:r>
                    <a:endParaRPr lang="fa-IR" sz="800"/>
                  </a:p>
                </p:txBody>
              </p:sp>
              <p:sp>
                <p:nvSpPr>
                  <p:cNvPr id="1069" name="TextBox 1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57875" y="519113"/>
                    <a:ext cx="642938" cy="33813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800"/>
                      <a:t>high</a:t>
                    </a:r>
                  </a:p>
                  <a:p>
                    <a:pPr algn="ctr"/>
                    <a:r>
                      <a:rPr lang="en-US" sz="800"/>
                      <a:t>ph</a:t>
                    </a:r>
                    <a:endParaRPr lang="fa-IR" sz="800"/>
                  </a:p>
                </p:txBody>
              </p:sp>
              <p:sp>
                <p:nvSpPr>
                  <p:cNvPr id="1070" name="TextBox 10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43439" y="1928802"/>
                    <a:ext cx="1214445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800"/>
                      <a:t>Lime 594 </a:t>
                    </a:r>
                    <a:r>
                      <a:rPr lang="en-US" sz="600"/>
                      <a:t>mg/l</a:t>
                    </a:r>
                    <a:endParaRPr lang="en-US" sz="800"/>
                  </a:p>
                  <a:p>
                    <a:pPr algn="ctr"/>
                    <a:r>
                      <a:rPr lang="en-US" sz="800"/>
                      <a:t>Soda ash 52 </a:t>
                    </a:r>
                    <a:r>
                      <a:rPr lang="en-US" sz="600"/>
                      <a:t>mg/l</a:t>
                    </a:r>
                    <a:endParaRPr lang="en-US" sz="800"/>
                  </a:p>
                  <a:p>
                    <a:pPr algn="ctr"/>
                    <a:r>
                      <a:rPr lang="en-US" sz="800"/>
                      <a:t>Caustic soda 58 </a:t>
                    </a:r>
                    <a:r>
                      <a:rPr lang="en-US" sz="600"/>
                      <a:t>mg/l</a:t>
                    </a:r>
                    <a:endParaRPr lang="fa-IR" sz="800"/>
                  </a:p>
                </p:txBody>
              </p:sp>
              <p:sp>
                <p:nvSpPr>
                  <p:cNvPr id="1071" name="TextBox 1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416556" y="356036"/>
                    <a:ext cx="714380" cy="2154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US" sz="800"/>
                      <a:t>Number=4</a:t>
                    </a:r>
                    <a:endParaRPr lang="fa-IR" sz="800"/>
                  </a:p>
                </p:txBody>
              </p:sp>
            </p:grpSp>
            <p:sp>
              <p:nvSpPr>
                <p:cNvPr id="215" name="Freeform 214"/>
                <p:cNvSpPr/>
                <p:nvPr/>
              </p:nvSpPr>
              <p:spPr>
                <a:xfrm>
                  <a:off x="6562739" y="829075"/>
                  <a:ext cx="0" cy="209534"/>
                </a:xfrm>
                <a:custGeom>
                  <a:avLst/>
                  <a:gdLst>
                    <a:gd name="connsiteX0" fmla="*/ 0 w 0"/>
                    <a:gd name="connsiteY0" fmla="*/ 0 h 209550"/>
                    <a:gd name="connsiteX1" fmla="*/ 0 w 0"/>
                    <a:gd name="connsiteY1" fmla="*/ 209550 h 209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209550">
                      <a:moveTo>
                        <a:pt x="0" y="0"/>
                      </a:moveTo>
                      <a:lnTo>
                        <a:pt x="0" y="209550"/>
                      </a:lnTo>
                    </a:path>
                  </a:pathLst>
                </a:custGeom>
                <a:ln w="31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>
                    <a:defRPr/>
                  </a:pPr>
                  <a:endParaRPr lang="fa-IR"/>
                </a:p>
              </p:txBody>
            </p:sp>
          </p:grpSp>
        </p:grpSp>
      </p:grpSp>
      <p:grpSp>
        <p:nvGrpSpPr>
          <p:cNvPr id="51" name="Group 226"/>
          <p:cNvGrpSpPr>
            <a:grpSpLocks/>
          </p:cNvGrpSpPr>
          <p:nvPr/>
        </p:nvGrpSpPr>
        <p:grpSpPr bwMode="auto">
          <a:xfrm>
            <a:off x="6858000" y="285750"/>
            <a:ext cx="2071688" cy="1193800"/>
            <a:chOff x="6858016" y="285728"/>
            <a:chExt cx="2071702" cy="1193802"/>
          </a:xfrm>
        </p:grpSpPr>
        <p:sp>
          <p:nvSpPr>
            <p:cNvPr id="1054" name="TextBox 101"/>
            <p:cNvSpPr txBox="1">
              <a:spLocks noChangeArrowheads="1"/>
            </p:cNvSpPr>
            <p:nvPr/>
          </p:nvSpPr>
          <p:spPr bwMode="auto">
            <a:xfrm>
              <a:off x="7572374" y="590550"/>
              <a:ext cx="13573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800"/>
                <a:t>Backwash to Recovery </a:t>
              </a:r>
              <a:endParaRPr lang="fa-IR" sz="800"/>
            </a:p>
          </p:txBody>
        </p:sp>
        <p:graphicFrame>
          <p:nvGraphicFramePr>
            <p:cNvPr id="1026" name="Object 8"/>
            <p:cNvGraphicFramePr>
              <a:graphicFrameLocks noChangeAspect="1"/>
            </p:cNvGraphicFramePr>
            <p:nvPr/>
          </p:nvGraphicFramePr>
          <p:xfrm>
            <a:off x="6858016" y="657205"/>
            <a:ext cx="1412873" cy="822325"/>
          </p:xfrm>
          <a:graphic>
            <a:graphicData uri="http://schemas.openxmlformats.org/presentationml/2006/ole">
              <p:oleObj spid="_x0000_s1026" name="AutoCAD Drawing" r:id="rId14" imgW="9468000" imgH="5514840" progId="">
                <p:embed/>
              </p:oleObj>
            </a:graphicData>
          </a:graphic>
        </p:graphicFrame>
        <p:cxnSp>
          <p:nvCxnSpPr>
            <p:cNvPr id="136" name="Straight Arrow Connector 135"/>
            <p:cNvCxnSpPr/>
            <p:nvPr/>
          </p:nvCxnSpPr>
          <p:spPr>
            <a:xfrm>
              <a:off x="8001024" y="819129"/>
              <a:ext cx="428628" cy="1588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200"/>
            <p:cNvGrpSpPr>
              <a:grpSpLocks/>
            </p:cNvGrpSpPr>
            <p:nvPr/>
          </p:nvGrpSpPr>
          <p:grpSpPr bwMode="auto">
            <a:xfrm>
              <a:off x="7143768" y="285728"/>
              <a:ext cx="909644" cy="307777"/>
              <a:chOff x="7143768" y="285728"/>
              <a:chExt cx="909644" cy="307777"/>
            </a:xfrm>
          </p:grpSpPr>
          <p:sp>
            <p:nvSpPr>
              <p:cNvPr id="1058" name="TextBox 101"/>
              <p:cNvSpPr txBox="1">
                <a:spLocks noChangeArrowheads="1"/>
              </p:cNvSpPr>
              <p:nvPr/>
            </p:nvSpPr>
            <p:spPr bwMode="auto">
              <a:xfrm>
                <a:off x="7143768" y="285728"/>
                <a:ext cx="90964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700"/>
                  <a:t>Number=4</a:t>
                </a:r>
              </a:p>
              <a:p>
                <a:pPr algn="ctr"/>
                <a:r>
                  <a:rPr lang="en-US" sz="700"/>
                  <a:t>Area=37/8 m</a:t>
                </a:r>
                <a:endParaRPr lang="fa-IR" sz="700"/>
              </a:p>
            </p:txBody>
          </p:sp>
          <p:sp>
            <p:nvSpPr>
              <p:cNvPr id="1059" name="TextBox 199"/>
              <p:cNvSpPr txBox="1">
                <a:spLocks noChangeArrowheads="1"/>
              </p:cNvSpPr>
              <p:nvPr/>
            </p:nvSpPr>
            <p:spPr bwMode="auto">
              <a:xfrm>
                <a:off x="7823223" y="361414"/>
                <a:ext cx="142876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500"/>
                  <a:t>3</a:t>
                </a:r>
                <a:endParaRPr lang="fa-IR" sz="500"/>
              </a:p>
            </p:txBody>
          </p:sp>
        </p:grpSp>
        <p:sp>
          <p:nvSpPr>
            <p:cNvPr id="1057" name="TextBox 221"/>
            <p:cNvSpPr txBox="1">
              <a:spLocks noChangeArrowheads="1"/>
            </p:cNvSpPr>
            <p:nvPr/>
          </p:nvSpPr>
          <p:spPr bwMode="auto">
            <a:xfrm>
              <a:off x="7177108" y="1223947"/>
              <a:ext cx="428628" cy="21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>
                  <a:solidFill>
                    <a:srgbClr val="000000"/>
                  </a:solidFill>
                </a:rPr>
                <a:t>Filter</a:t>
              </a:r>
              <a:endParaRPr lang="fa-IR"/>
            </a:p>
          </p:txBody>
        </p:sp>
      </p:grpSp>
      <p:sp>
        <p:nvSpPr>
          <p:cNvPr id="162" name="TextBox 161"/>
          <p:cNvSpPr txBox="1"/>
          <p:nvPr/>
        </p:nvSpPr>
        <p:spPr>
          <a:xfrm>
            <a:off x="395536" y="6237312"/>
            <a:ext cx="4557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cs typeface="B Lotus" pitchFamily="2" charset="-78"/>
              </a:rPr>
              <a:t>Process Block Diagram </a:t>
            </a:r>
            <a:endParaRPr lang="en-US" b="1" dirty="0">
              <a:cs typeface="B Lotus" pitchFamily="2" charset="-78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723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Energy consumption comparison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2286000"/>
          <a:ext cx="8000998" cy="2426676"/>
        </p:xfrm>
        <a:graphic>
          <a:graphicData uri="http://schemas.openxmlformats.org/drawingml/2006/table">
            <a:tbl>
              <a:tblPr rtl="1" firstRow="1" bandRow="1">
                <a:tableStyleId>{69012ECD-51FC-41F1-AA8D-1B2483CD663E}</a:tableStyleId>
              </a:tblPr>
              <a:tblGrid>
                <a:gridCol w="1294660"/>
                <a:gridCol w="1320553"/>
                <a:gridCol w="1448785"/>
                <a:gridCol w="1555432"/>
                <a:gridCol w="2381568"/>
              </a:tblGrid>
              <a:tr h="457200"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Pellet</a:t>
                      </a:r>
                      <a:r>
                        <a:rPr lang="en-US" baseline="0" dirty="0" smtClean="0"/>
                        <a:t> &amp; RO hybrid</a:t>
                      </a:r>
                      <a:endParaRPr lang="fa-IR" dirty="0"/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27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 RO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 rtl="1"/>
                      <a:r>
                        <a:rPr lang="en-US" baseline="0" dirty="0" smtClean="0"/>
                        <a:t> 640 lit/s</a:t>
                      </a:r>
                      <a:endParaRPr lang="fa-IR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27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en-US" sz="2800" dirty="0" smtClean="0"/>
                        <a:t>Energy</a:t>
                      </a:r>
                      <a:endParaRPr lang="fa-IR" sz="2800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2700000" scaled="0"/>
                    </a:gradFill>
                  </a:tcPr>
                </a:tc>
              </a:tr>
              <a:tr h="162514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RO&amp;PR</a:t>
                      </a:r>
                    </a:p>
                    <a:p>
                      <a:pPr algn="ctr" rtl="1"/>
                      <a:r>
                        <a:rPr lang="en-US" dirty="0" smtClean="0"/>
                        <a:t>220+450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Pellet</a:t>
                      </a:r>
                    </a:p>
                    <a:p>
                      <a:pPr algn="ctr" rtl="1"/>
                      <a:r>
                        <a:rPr lang="en-US" dirty="0" smtClean="0"/>
                        <a:t>450lps</a:t>
                      </a:r>
                      <a:endParaRPr lang="fa-IR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RO</a:t>
                      </a:r>
                    </a:p>
                    <a:p>
                      <a:pPr algn="ctr" rtl="1"/>
                      <a:r>
                        <a:rPr lang="en-US" dirty="0" smtClean="0"/>
                        <a:t>220lps</a:t>
                      </a:r>
                      <a:endParaRPr lang="fa-IR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664698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+mj-lt"/>
                        </a:rPr>
                        <a:t>1100</a:t>
                      </a:r>
                      <a:endParaRPr lang="fa-IR" dirty="0"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+mj-lt"/>
                        </a:rPr>
                        <a:t>130</a:t>
                      </a:r>
                      <a:endParaRPr lang="fa-I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+mj-lt"/>
                        </a:rPr>
                        <a:t>970</a:t>
                      </a:r>
                      <a:endParaRPr lang="fa-I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+mj-lt"/>
                        </a:rPr>
                        <a:t>2800</a:t>
                      </a:r>
                      <a:endParaRPr lang="fa-I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Energy consumption</a:t>
                      </a:r>
                    </a:p>
                    <a:p>
                      <a:pPr algn="ctr" rtl="1"/>
                      <a:r>
                        <a:rPr lang="en-US" dirty="0" smtClean="0"/>
                        <a:t>Kw/hr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4698">
                <a:tc gridSpan="3"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0.5 </a:t>
                      </a:r>
                      <a:r>
                        <a:rPr lang="en-US" sz="1800" dirty="0" err="1" smtClean="0"/>
                        <a:t>kw</a:t>
                      </a:r>
                      <a:r>
                        <a:rPr lang="en-US" sz="1800" dirty="0" smtClean="0"/>
                        <a:t>/m3</a:t>
                      </a: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fa-I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1.5 </a:t>
                      </a:r>
                      <a:r>
                        <a:rPr lang="en-US" sz="1800" dirty="0" err="1" smtClean="0"/>
                        <a:t>kw</a:t>
                      </a:r>
                      <a:r>
                        <a:rPr lang="en-US" sz="1800" dirty="0" smtClean="0"/>
                        <a:t>/m3</a:t>
                      </a:r>
                    </a:p>
                    <a:p>
                      <a:pPr algn="ctr" rtl="1"/>
                      <a:endParaRPr lang="fa-I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5105400"/>
            <a:ext cx="2116904" cy="1175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ptorkaman\Local Settings\Temp\Temporary Directory 2 for attachments2.zip\IMG_20150429_1358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5029200"/>
            <a:ext cx="28956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a-IR" sz="4100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B Mitra" pitchFamily="2" charset="-78"/>
              </a:rPr>
              <a:t>زمینه فعالیتهای شرکت</a:t>
            </a:r>
            <a:endParaRPr lang="en-US" sz="4100" b="1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B Mitra" pitchFamily="2" charset="-78"/>
            </a:endParaRPr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187450" y="981075"/>
            <a:ext cx="66960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 b="1">
              <a:solidFill>
                <a:srgbClr val="000000"/>
              </a:solidFill>
            </a:endParaRPr>
          </a:p>
        </p:txBody>
      </p:sp>
      <p:sp>
        <p:nvSpPr>
          <p:cNvPr id="6152" name="WordArt 8"/>
          <p:cNvSpPr>
            <a:spLocks noChangeArrowheads="1" noChangeShapeType="1" noTextEdit="1"/>
          </p:cNvSpPr>
          <p:nvPr/>
        </p:nvSpPr>
        <p:spPr bwMode="auto">
          <a:xfrm>
            <a:off x="250825" y="915988"/>
            <a:ext cx="3810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B</a:t>
            </a:r>
            <a:endParaRPr lang="fa-IR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33CC"/>
                  </a:gs>
                  <a:gs pos="50000">
                    <a:srgbClr val="FFFFFF"/>
                  </a:gs>
                  <a:gs pos="100000">
                    <a:srgbClr val="3333CC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6300" y="1527174"/>
            <a:ext cx="5085605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 advTm="609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6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2819400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Hybrid Cost comparison</a:t>
            </a:r>
            <a:endParaRPr lang="en-US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67000" y="1219200"/>
          <a:ext cx="6248400" cy="2463501"/>
        </p:xfrm>
        <a:graphic>
          <a:graphicData uri="http://schemas.openxmlformats.org/drawingml/2006/table">
            <a:tbl>
              <a:tblPr rtl="1" firstRow="1" bandRow="1">
                <a:tableStyleId>{69012ECD-51FC-41F1-AA8D-1B2483CD663E}</a:tableStyleId>
              </a:tblPr>
              <a:tblGrid>
                <a:gridCol w="1347708"/>
                <a:gridCol w="1482114"/>
                <a:gridCol w="3418578"/>
              </a:tblGrid>
              <a:tr h="776941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Pellet</a:t>
                      </a:r>
                      <a:r>
                        <a:rPr lang="en-US" baseline="0" dirty="0" smtClean="0"/>
                        <a:t> &amp; RO hybrid</a:t>
                      </a:r>
                      <a:endParaRPr lang="fa-IR" dirty="0"/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27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 RO</a:t>
                      </a:r>
                      <a:endParaRPr lang="en-US" baseline="0" dirty="0" smtClean="0"/>
                    </a:p>
                    <a:p>
                      <a:pPr algn="ctr" rtl="1"/>
                      <a:r>
                        <a:rPr lang="en-US" baseline="0" dirty="0" smtClean="0"/>
                        <a:t> 640 lit/s</a:t>
                      </a:r>
                      <a:endParaRPr lang="fa-IR" dirty="0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27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 </a:t>
                      </a:r>
                      <a:r>
                        <a:rPr lang="en-US" sz="2800" dirty="0" smtClean="0"/>
                        <a:t>Cost</a:t>
                      </a:r>
                    </a:p>
                    <a:p>
                      <a:pPr algn="ctr" rtl="1"/>
                      <a:r>
                        <a:rPr lang="en-US" dirty="0" smtClean="0"/>
                        <a:t> (MUSD)</a:t>
                      </a:r>
                      <a:endParaRPr lang="fa-IR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2700000" scaled="0"/>
                    </a:gradFill>
                  </a:tcPr>
                </a:tc>
              </a:tr>
              <a:tr h="776941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RO&amp;PR</a:t>
                      </a:r>
                    </a:p>
                    <a:p>
                      <a:pPr algn="ctr" rtl="1"/>
                      <a:r>
                        <a:rPr lang="en-US" dirty="0" smtClean="0"/>
                        <a:t>220+450</a:t>
                      </a: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543859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+mj-lt"/>
                        </a:rPr>
                        <a:t>11.221M$</a:t>
                      </a:r>
                      <a:endParaRPr lang="fa-IR" dirty="0">
                        <a:latin typeface="+mj-lt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+mj-lt"/>
                        </a:rPr>
                        <a:t>24.783 M$</a:t>
                      </a:r>
                      <a:endParaRPr lang="fa-I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Initial capital investment</a:t>
                      </a: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10776">
                <a:tc>
                  <a:txBody>
                    <a:bodyPr/>
                    <a:lstStyle/>
                    <a:p>
                      <a:pPr algn="ctr" rtl="1" fontAlgn="t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0.28 $/m3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latin typeface="+mj-lt"/>
                        </a:rPr>
                        <a:t>0.31$</a:t>
                      </a:r>
                      <a:endParaRPr lang="fa-IR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operation cost</a:t>
                      </a:r>
                      <a:endParaRPr lang="fa-IR" dirty="0"/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95800"/>
            <a:ext cx="9144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Kamran" pitchFamily="2" charset="-78"/>
              </a:rPr>
              <a:t>با تشکر از توجه شما! </a:t>
            </a:r>
            <a:endParaRPr lang="en-US" dirty="0">
              <a:cs typeface="B Kamran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38BB8-F798-4DE1-8D79-3E87709EE24B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9441" y="1967484"/>
            <a:ext cx="2799359" cy="353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637172" cy="836613"/>
          </a:xfrm>
        </p:spPr>
        <p:txBody>
          <a:bodyPr/>
          <a:lstStyle/>
          <a:p>
            <a:pPr eaLnBrk="1" hangingPunct="1">
              <a:defRPr/>
            </a:pPr>
            <a:r>
              <a:rPr lang="fa-IR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B Mitra" pitchFamily="2" charset="-78"/>
              </a:rPr>
              <a:t>پروژه هاي برون مرزي(انجام شده تاکنون)</a:t>
            </a:r>
            <a:endParaRPr lang="en-US" sz="32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B Mitra" pitchFamily="2" charset="-78"/>
            </a:endParaRPr>
          </a:p>
        </p:txBody>
      </p:sp>
      <p:pic>
        <p:nvPicPr>
          <p:cNvPr id="23555" name="Picture 5" descr="verden"/>
          <p:cNvPicPr>
            <a:picLocks noChangeAspect="1" noChangeArrowheads="1"/>
          </p:cNvPicPr>
          <p:nvPr/>
        </p:nvPicPr>
        <p:blipFill>
          <a:blip r:embed="rId5" cstate="print"/>
          <a:srcRect l="8243" t="1111" r="5429" b="1199"/>
          <a:stretch>
            <a:fillRect/>
          </a:stretch>
        </p:blipFill>
        <p:spPr bwMode="auto">
          <a:xfrm>
            <a:off x="0" y="908050"/>
            <a:ext cx="9144000" cy="5184775"/>
          </a:xfrm>
          <a:prstGeom prst="rect">
            <a:avLst/>
          </a:prstGeom>
          <a:solidFill>
            <a:srgbClr val="FFFFFF">
              <a:alpha val="61176"/>
            </a:srgbClr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23556" name="WordArt 9"/>
          <p:cNvSpPr>
            <a:spLocks noChangeArrowheads="1" noChangeShapeType="1" noTextEdit="1"/>
          </p:cNvSpPr>
          <p:nvPr/>
        </p:nvSpPr>
        <p:spPr bwMode="auto">
          <a:xfrm>
            <a:off x="2465388" y="6319838"/>
            <a:ext cx="4338637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19"/>
              </a:avLst>
            </a:prstTxWarp>
          </a:bodyPr>
          <a:lstStyle/>
          <a:p>
            <a:pPr algn="ctr" rtl="0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TOOSSAB</a:t>
            </a:r>
            <a:endParaRPr lang="fa-IR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33CC"/>
                  </a:gs>
                  <a:gs pos="50000">
                    <a:srgbClr val="FFFFFF"/>
                  </a:gs>
                  <a:gs pos="100000">
                    <a:srgbClr val="3333CC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1158535"/>
            <a:ext cx="9144000" cy="4675102"/>
          </a:xfrm>
          <a:prstGeom prst="rect">
            <a:avLst/>
          </a:prstGeom>
          <a:solidFill>
            <a:srgbClr val="FFFFFF">
              <a:alpha val="61176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115888" indent="-11588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  </a:t>
            </a: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 طرح </a:t>
            </a: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سد مشترک دوستی ( مرز ايران و تركمنستان )</a:t>
            </a:r>
          </a:p>
          <a:p>
            <a:pPr marL="115888" indent="-11588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   طرح </a:t>
            </a: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انتقال آب، شبكه </a:t>
            </a: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آبياري </a:t>
            </a: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و نیروگاه برقابی گمبيري (مرحله اول) </a:t>
            </a: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( افغانستان )</a:t>
            </a:r>
            <a:endParaRPr lang="en-US" sz="2300" b="1" dirty="0">
              <a:solidFill>
                <a:srgbClr val="003366"/>
              </a:solidFill>
              <a:cs typeface="B Mitra" pitchFamily="2" charset="-78"/>
            </a:endParaRPr>
          </a:p>
          <a:p>
            <a:pPr marL="115888" indent="-11588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   طرح تصفیه خانه </a:t>
            </a: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، تلمبه خانه و خط انتقال آب شهر </a:t>
            </a: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مرو ( تركمنستان )    </a:t>
            </a:r>
          </a:p>
          <a:p>
            <a:pPr marL="115888" indent="-11588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   طرح جامع مدیریت منابع آب حوضه آبریز کابل (افغانستان )</a:t>
            </a:r>
          </a:p>
          <a:p>
            <a:pPr marL="115888" indent="-11588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   طرح  آبرساني از آمو دريا به شهر </a:t>
            </a: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اندخوي </a:t>
            </a: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(افغانستان )</a:t>
            </a:r>
          </a:p>
          <a:p>
            <a:pPr marL="115888" indent="-11588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   طراحی و اجرای خط انتقال ،ایستگاههای پمپاژ، مخازن سرویس و  شبکه توزیع آب شهر   </a:t>
            </a:r>
          </a:p>
          <a:p>
            <a:pPr marL="115888" indent="-11588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</a:pPr>
            <a:r>
              <a:rPr lang="fa-IR" sz="2300" dirty="0" smtClean="0">
                <a:solidFill>
                  <a:srgbClr val="003366"/>
                </a:solidFill>
                <a:cs typeface="B Mitra" pitchFamily="2" charset="-78"/>
              </a:rPr>
              <a:t>     </a:t>
            </a: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اندخوی (افغانستان)</a:t>
            </a:r>
          </a:p>
          <a:p>
            <a:pPr marL="115888" indent="-11588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   طرح آبرسانی به شهر زرنج (افغانستان)</a:t>
            </a:r>
            <a:endParaRPr lang="fa-IR" sz="2300" b="1" dirty="0">
              <a:solidFill>
                <a:srgbClr val="003366"/>
              </a:solidFill>
              <a:cs typeface="B Mitra" pitchFamily="2" charset="-78"/>
            </a:endParaRPr>
          </a:p>
          <a:p>
            <a:pPr marL="115888" indent="-115888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fa-IR" sz="2300" b="1" dirty="0">
              <a:solidFill>
                <a:srgbClr val="003366"/>
              </a:solidFill>
              <a:cs typeface="B Mitra" pitchFamily="2" charset="-78"/>
            </a:endParaRPr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25976" y="0"/>
            <a:ext cx="7373072" cy="836613"/>
          </a:xfrm>
        </p:spPr>
        <p:txBody>
          <a:bodyPr/>
          <a:lstStyle/>
          <a:p>
            <a:pPr eaLnBrk="1" hangingPunct="1">
              <a:defRPr/>
            </a:pPr>
            <a:r>
              <a:rPr lang="fa-IR" sz="41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B Mitra" pitchFamily="2" charset="-78"/>
              </a:rPr>
              <a:t>پروژه هاي برون مرزي</a:t>
            </a:r>
            <a:r>
              <a:rPr lang="en-US" sz="41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B Mitra" pitchFamily="2" charset="-78"/>
              </a:rPr>
              <a:t> </a:t>
            </a:r>
            <a:r>
              <a:rPr lang="fa-IR" sz="41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B Mitra" pitchFamily="2" charset="-78"/>
              </a:rPr>
              <a:t>(در دست اقدام)</a:t>
            </a:r>
            <a:endParaRPr lang="en-US" sz="41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B Mitra" pitchFamily="2" charset="-78"/>
            </a:endParaRPr>
          </a:p>
        </p:txBody>
      </p:sp>
      <p:pic>
        <p:nvPicPr>
          <p:cNvPr id="23555" name="Picture 5" descr="verden"/>
          <p:cNvPicPr>
            <a:picLocks noChangeAspect="1" noChangeArrowheads="1"/>
          </p:cNvPicPr>
          <p:nvPr/>
        </p:nvPicPr>
        <p:blipFill>
          <a:blip r:embed="rId5" cstate="print"/>
          <a:srcRect l="8243" t="1111" r="5429" b="1199"/>
          <a:stretch>
            <a:fillRect/>
          </a:stretch>
        </p:blipFill>
        <p:spPr bwMode="auto">
          <a:xfrm>
            <a:off x="0" y="908050"/>
            <a:ext cx="9144000" cy="5184775"/>
          </a:xfrm>
          <a:prstGeom prst="rect">
            <a:avLst/>
          </a:prstGeom>
          <a:solidFill>
            <a:srgbClr val="FFFFFF">
              <a:alpha val="61176"/>
            </a:srgbClr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23556" name="WordArt 9"/>
          <p:cNvSpPr>
            <a:spLocks noChangeArrowheads="1" noChangeShapeType="1" noTextEdit="1"/>
          </p:cNvSpPr>
          <p:nvPr/>
        </p:nvSpPr>
        <p:spPr bwMode="auto">
          <a:xfrm>
            <a:off x="2465388" y="6319838"/>
            <a:ext cx="4338637" cy="349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19"/>
              </a:avLst>
            </a:prstTxWarp>
          </a:bodyPr>
          <a:lstStyle/>
          <a:p>
            <a:pPr algn="ctr" rtl="0"/>
            <a:r>
              <a:rPr lang="en-US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TOOSSAB</a:t>
            </a:r>
            <a:endParaRPr lang="fa-IR" sz="3600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33CC"/>
                  </a:gs>
                  <a:gs pos="50000">
                    <a:srgbClr val="FFFFFF"/>
                  </a:gs>
                  <a:gs pos="100000">
                    <a:srgbClr val="3333CC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1285860"/>
            <a:ext cx="9144000" cy="4500594"/>
          </a:xfrm>
          <a:prstGeom prst="rect">
            <a:avLst/>
          </a:prstGeom>
          <a:solidFill>
            <a:srgbClr val="FFFFFF">
              <a:alpha val="61176"/>
            </a:srgbClr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115888" indent="-115888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 مطالعات طرح </a:t>
            </a: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توسعه ( بازسازی و </a:t>
            </a: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ارتقاء </a:t>
            </a:r>
            <a:r>
              <a:rPr lang="fa-IR" sz="2300" b="1" dirty="0">
                <a:solidFill>
                  <a:srgbClr val="003366"/>
                </a:solidFill>
                <a:cs typeface="B Mitra" pitchFamily="2" charset="-78"/>
              </a:rPr>
              <a:t>) تصفیه خانه فاضلاب شهر </a:t>
            </a: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حلب (سوریه)</a:t>
            </a:r>
          </a:p>
          <a:p>
            <a:pPr marL="115888" indent="-115888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طرح مطالعات انتقال آب، شبکه آبیاری و نیروگاه برقابی گمبیری (مرحله دوم) (افغانستان)</a:t>
            </a:r>
          </a:p>
          <a:p>
            <a:pPr marL="115888" indent="-115888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اجرای 80 کیلومتر شبکه جمع آوری فاضلاب منطقه کافوری-شهر خارطوم (سودان)</a:t>
            </a:r>
          </a:p>
          <a:p>
            <a:pPr marL="115888" indent="-115888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مطالعات  اصلاح و توسعه تصفیه خانه فاضلاب مجتمع نیشکر کنانا (سودان )</a:t>
            </a:r>
          </a:p>
          <a:p>
            <a:pPr marL="115888" indent="-115888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b="1" dirty="0" smtClean="0">
                <a:solidFill>
                  <a:srgbClr val="003366"/>
                </a:solidFill>
                <a:cs typeface="B Mitra" pitchFamily="2" charset="-78"/>
              </a:rPr>
              <a:t>مطالعات اصلاح فرایند فرآوری صنعتی نیشکر در مجتمع نیشکر کنانا(سودان)</a:t>
            </a:r>
          </a:p>
          <a:p>
            <a:pPr marL="115888" indent="-115888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fa-IR" sz="2300" dirty="0" smtClean="0">
                <a:solidFill>
                  <a:srgbClr val="003366"/>
                </a:solidFill>
                <a:cs typeface="B Mitra" pitchFamily="2" charset="-78"/>
              </a:rPr>
              <a:t>خط انتقال فاضلاب منطقه سوبا – شهر خارطوم (سودان )</a:t>
            </a:r>
          </a:p>
          <a:p>
            <a:pPr marL="115888" indent="-115888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r>
              <a:rPr lang="fa-IR" sz="2300" dirty="0" smtClean="0">
                <a:solidFill>
                  <a:srgbClr val="003366"/>
                </a:solidFill>
                <a:cs typeface="B Mitra" pitchFamily="2" charset="-78"/>
              </a:rPr>
              <a:t>اجراي پروژه تامين آب جزيره فازا (كنيا)</a:t>
            </a:r>
          </a:p>
          <a:p>
            <a:pPr marL="115888" indent="-115888" algn="just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</a:pPr>
            <a:endParaRPr lang="fa-IR" sz="2300" b="1" dirty="0" smtClean="0">
              <a:solidFill>
                <a:srgbClr val="003366"/>
              </a:solidFill>
              <a:cs typeface="B Mitra" pitchFamily="2" charset="-78"/>
            </a:endParaRPr>
          </a:p>
          <a:p>
            <a:pPr marL="115888" indent="-115888" algn="just">
              <a:lnSpc>
                <a:spcPct val="150000"/>
              </a:lnSpc>
              <a:spcBef>
                <a:spcPct val="20000"/>
              </a:spcBef>
            </a:pPr>
            <a:endParaRPr lang="fa-IR" sz="2300" dirty="0" smtClean="0">
              <a:solidFill>
                <a:srgbClr val="C00000"/>
              </a:solidFill>
              <a:cs typeface="B Mitra" pitchFamily="2" charset="-78"/>
            </a:endParaRPr>
          </a:p>
          <a:p>
            <a:pPr marL="115888" indent="-115888" algn="just">
              <a:lnSpc>
                <a:spcPct val="150000"/>
              </a:lnSpc>
              <a:spcBef>
                <a:spcPct val="20000"/>
              </a:spcBef>
              <a:buFontTx/>
              <a:buChar char="•"/>
            </a:pPr>
            <a:endParaRPr lang="fa-IR" sz="2300" b="1" dirty="0">
              <a:solidFill>
                <a:srgbClr val="003366"/>
              </a:solidFill>
              <a:cs typeface="B Mitra" pitchFamily="2" charset="-78"/>
            </a:endParaRPr>
          </a:p>
        </p:txBody>
      </p:sp>
    </p:spTree>
    <p:custDataLst>
      <p:tags r:id="rId1"/>
    </p:custData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WordArt 9"/>
          <p:cNvSpPr>
            <a:spLocks noChangeArrowheads="1" noChangeShapeType="1" noTextEdit="1"/>
          </p:cNvSpPr>
          <p:nvPr/>
        </p:nvSpPr>
        <p:spPr bwMode="auto">
          <a:xfrm>
            <a:off x="250825" y="915988"/>
            <a:ext cx="3810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B</a:t>
            </a:r>
            <a:endParaRPr lang="fa-IR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33CC"/>
                  </a:gs>
                  <a:gs pos="50000">
                    <a:srgbClr val="FFFFFF"/>
                  </a:gs>
                  <a:gs pos="100000">
                    <a:srgbClr val="3333CC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" name="Content Placeholder 3" descr="map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857224" y="0"/>
            <a:ext cx="7429552" cy="6858000"/>
          </a:xfrm>
        </p:spPr>
      </p:pic>
      <p:sp>
        <p:nvSpPr>
          <p:cNvPr id="26628" name="Line 6"/>
          <p:cNvSpPr>
            <a:spLocks noChangeShapeType="1"/>
          </p:cNvSpPr>
          <p:nvPr/>
        </p:nvSpPr>
        <p:spPr bwMode="auto">
          <a:xfrm>
            <a:off x="1225550" y="727075"/>
            <a:ext cx="66960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 b="1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3300" y="241300"/>
            <a:ext cx="2115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200" dirty="0" smtClean="0">
                <a:solidFill>
                  <a:srgbClr val="C00000"/>
                </a:solidFill>
                <a:cs typeface="B Mitra" pitchFamily="2" charset="-78"/>
              </a:rPr>
              <a:t>در داخل ایران </a:t>
            </a:r>
            <a:endParaRPr lang="en-US" sz="2200" dirty="0">
              <a:solidFill>
                <a:srgbClr val="C00000"/>
              </a:solidFill>
              <a:cs typeface="B Mitra" pitchFamily="2" charset="-78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143000" y="2042411"/>
            <a:ext cx="622300" cy="395989"/>
          </a:xfrm>
          <a:custGeom>
            <a:avLst/>
            <a:gdLst>
              <a:gd name="connsiteX0" fmla="*/ 25400 w 622300"/>
              <a:gd name="connsiteY0" fmla="*/ 116589 h 395989"/>
              <a:gd name="connsiteX1" fmla="*/ 215900 w 622300"/>
              <a:gd name="connsiteY1" fmla="*/ 2289 h 395989"/>
              <a:gd name="connsiteX2" fmla="*/ 279400 w 622300"/>
              <a:gd name="connsiteY2" fmla="*/ 2289 h 395989"/>
              <a:gd name="connsiteX3" fmla="*/ 609600 w 622300"/>
              <a:gd name="connsiteY3" fmla="*/ 91189 h 395989"/>
              <a:gd name="connsiteX4" fmla="*/ 622300 w 622300"/>
              <a:gd name="connsiteY4" fmla="*/ 395989 h 395989"/>
              <a:gd name="connsiteX5" fmla="*/ 0 w 622300"/>
              <a:gd name="connsiteY5" fmla="*/ 395989 h 3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300" h="395989">
                <a:moveTo>
                  <a:pt x="25400" y="116589"/>
                </a:moveTo>
                <a:cubicBezTo>
                  <a:pt x="206761" y="0"/>
                  <a:pt x="132743" y="2289"/>
                  <a:pt x="215900" y="2289"/>
                </a:cubicBezTo>
                <a:lnTo>
                  <a:pt x="279400" y="2289"/>
                </a:lnTo>
                <a:lnTo>
                  <a:pt x="609600" y="91189"/>
                </a:lnTo>
                <a:lnTo>
                  <a:pt x="622300" y="395989"/>
                </a:lnTo>
                <a:lnTo>
                  <a:pt x="0" y="395989"/>
                </a:ln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718300" y="1498600"/>
            <a:ext cx="762000" cy="495300"/>
          </a:xfrm>
          <a:custGeom>
            <a:avLst/>
            <a:gdLst>
              <a:gd name="connsiteX0" fmla="*/ 355600 w 762000"/>
              <a:gd name="connsiteY0" fmla="*/ 495300 h 495300"/>
              <a:gd name="connsiteX1" fmla="*/ 0 w 762000"/>
              <a:gd name="connsiteY1" fmla="*/ 215900 h 495300"/>
              <a:gd name="connsiteX2" fmla="*/ 355600 w 762000"/>
              <a:gd name="connsiteY2" fmla="*/ 0 h 495300"/>
              <a:gd name="connsiteX3" fmla="*/ 762000 w 762000"/>
              <a:gd name="connsiteY3" fmla="*/ 1397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" h="495300">
                <a:moveTo>
                  <a:pt x="355600" y="495300"/>
                </a:moveTo>
                <a:lnTo>
                  <a:pt x="0" y="215900"/>
                </a:lnTo>
                <a:lnTo>
                  <a:pt x="355600" y="0"/>
                </a:lnTo>
                <a:lnTo>
                  <a:pt x="762000" y="139700"/>
                </a:ln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7073924" y="2501900"/>
            <a:ext cx="1104876" cy="1042053"/>
          </a:xfrm>
          <a:custGeom>
            <a:avLst/>
            <a:gdLst>
              <a:gd name="connsiteX0" fmla="*/ 1041376 w 1104876"/>
              <a:gd name="connsiteY0" fmla="*/ 762000 h 1042053"/>
              <a:gd name="connsiteX1" fmla="*/ 12676 w 1104876"/>
              <a:gd name="connsiteY1" fmla="*/ 660400 h 1042053"/>
              <a:gd name="connsiteX2" fmla="*/ 126976 w 1104876"/>
              <a:gd name="connsiteY2" fmla="*/ 317500 h 1042053"/>
              <a:gd name="connsiteX3" fmla="*/ 546076 w 1104876"/>
              <a:gd name="connsiteY3" fmla="*/ 0 h 1042053"/>
              <a:gd name="connsiteX4" fmla="*/ 1003276 w 1104876"/>
              <a:gd name="connsiteY4" fmla="*/ 203200 h 1042053"/>
              <a:gd name="connsiteX5" fmla="*/ 1104876 w 1104876"/>
              <a:gd name="connsiteY5" fmla="*/ 495300 h 1042053"/>
              <a:gd name="connsiteX6" fmla="*/ 1041376 w 1104876"/>
              <a:gd name="connsiteY6" fmla="*/ 762000 h 104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04876" h="1042053">
                <a:moveTo>
                  <a:pt x="1041376" y="762000"/>
                </a:moveTo>
                <a:cubicBezTo>
                  <a:pt x="0" y="697718"/>
                  <a:pt x="12676" y="1042053"/>
                  <a:pt x="12676" y="660400"/>
                </a:cubicBezTo>
                <a:lnTo>
                  <a:pt x="126976" y="317500"/>
                </a:lnTo>
                <a:lnTo>
                  <a:pt x="546076" y="0"/>
                </a:lnTo>
                <a:lnTo>
                  <a:pt x="1003276" y="203200"/>
                </a:lnTo>
                <a:lnTo>
                  <a:pt x="1104876" y="495300"/>
                </a:lnTo>
                <a:lnTo>
                  <a:pt x="1041376" y="76200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61187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22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7594600" cy="890588"/>
          </a:xfrm>
        </p:spPr>
        <p:txBody>
          <a:bodyPr/>
          <a:lstStyle/>
          <a:p>
            <a:pPr algn="r" eaLnBrk="1" hangingPunct="1">
              <a:defRPr/>
            </a:pPr>
            <a:r>
              <a:rPr lang="fa-IR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B Mitra" pitchFamily="2" charset="-78"/>
              </a:rPr>
              <a:t>توزیع مکانی پروژه های خارجی</a:t>
            </a:r>
            <a:endParaRPr lang="en-US" sz="2400" b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B Mitra" pitchFamily="2" charset="-78"/>
            </a:endParaRPr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1187450" y="981075"/>
            <a:ext cx="6696075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>
            <a:prstShdw prst="shdw17" dist="17961" dir="2700000">
              <a:srgbClr val="00003D"/>
            </a:prst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a-IR" b="1">
              <a:solidFill>
                <a:srgbClr val="000000"/>
              </a:solidFill>
            </a:endParaRPr>
          </a:p>
        </p:txBody>
      </p:sp>
      <p:sp>
        <p:nvSpPr>
          <p:cNvPr id="10248" name="WordArt 8"/>
          <p:cNvSpPr>
            <a:spLocks noChangeArrowheads="1" noChangeShapeType="1" noTextEdit="1"/>
          </p:cNvSpPr>
          <p:nvPr/>
        </p:nvSpPr>
        <p:spPr bwMode="auto">
          <a:xfrm>
            <a:off x="250825" y="915988"/>
            <a:ext cx="381000" cy="510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T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O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A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pt-BR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33CC"/>
                    </a:gs>
                    <a:gs pos="50000">
                      <a:srgbClr val="FFFFFF"/>
                    </a:gs>
                    <a:gs pos="100000">
                      <a:srgbClr val="3333CC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B</a:t>
            </a:r>
            <a:endParaRPr lang="fa-IR" sz="36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3333CC"/>
                  </a:gs>
                  <a:gs pos="50000">
                    <a:srgbClr val="FFFFFF"/>
                  </a:gs>
                  <a:gs pos="100000">
                    <a:srgbClr val="3333CC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pic>
        <p:nvPicPr>
          <p:cNvPr id="7" name="Picture 6" descr="129 -map exerir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1168401"/>
            <a:ext cx="7454899" cy="51893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1187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02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64" y="255588"/>
            <a:ext cx="7186636" cy="1143000"/>
          </a:xfrm>
        </p:spPr>
        <p:txBody>
          <a:bodyPr>
            <a:normAutofit/>
          </a:bodyPr>
          <a:lstStyle/>
          <a:p>
            <a:pPr algn="ctr" rtl="1"/>
            <a:r>
              <a:rPr lang="fa-IR" sz="3600" dirty="0" smtClean="0">
                <a:effectLst/>
                <a:cs typeface="B Lotus" pitchFamily="2" charset="-78"/>
              </a:rPr>
              <a:t>سهم منابع مختلف آب برای آب شیرین کن ها</a:t>
            </a:r>
            <a:endParaRPr lang="en-US" sz="3600" dirty="0">
              <a:effectLst/>
              <a:cs typeface="B Lotus" pitchFamily="2" charset="-78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828787"/>
            <a:ext cx="621510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268356"/>
            <a:ext cx="763905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 smtClean="0">
                <a:effectLst/>
                <a:cs typeface="B Lotus" pitchFamily="2" charset="-78"/>
              </a:rPr>
              <a:t>وضعيت شيرين سازي آب در محدوده خليج فارس </a:t>
            </a:r>
            <a:endParaRPr lang="en-US" sz="3200" dirty="0">
              <a:effectLst/>
              <a:cs typeface="B Lotus" pitchFamily="2" charset="-78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692948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1.2|0.7|0.7|0.8|0.9|0.8|1.3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0.7|0.7|0.7|0.7|0.7|0.7|0.6|0.6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0.8|0.9|1.2|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3|0.8|0.9|1.2|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2|1.2|1.3|1.8|4.5|4.3|1.3|1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a-I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9678</TotalTime>
  <Words>1268</Words>
  <Application>Microsoft Office PowerPoint</Application>
  <PresentationFormat>On-screen Show (4:3)</PresentationFormat>
  <Paragraphs>407</Paragraphs>
  <Slides>31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Default Design</vt:lpstr>
      <vt:lpstr>1_Default Design</vt:lpstr>
      <vt:lpstr>AutoCAD Drawing</vt:lpstr>
      <vt:lpstr>TOOSSAB</vt:lpstr>
      <vt:lpstr>زمینه فعالیتهای شرکت</vt:lpstr>
      <vt:lpstr>زمینه فعالیتهای شرکت</vt:lpstr>
      <vt:lpstr>پروژه هاي برون مرزي(انجام شده تاکنون)</vt:lpstr>
      <vt:lpstr>پروژه هاي برون مرزي (در دست اقدام)</vt:lpstr>
      <vt:lpstr>Slide 6</vt:lpstr>
      <vt:lpstr>توزیع مکانی پروژه های خارجی</vt:lpstr>
      <vt:lpstr>سهم منابع مختلف آب برای آب شیرین کن ها</vt:lpstr>
      <vt:lpstr>وضعيت شيرين سازي آب در محدوده خليج فارس </vt:lpstr>
      <vt:lpstr>مروری بر اقتصاد نمک زداییمروری بر اقتصاد نمک زدایی</vt:lpstr>
      <vt:lpstr>Annual Capacity by Delivery Model</vt:lpstr>
      <vt:lpstr>SWRO CapEx</vt:lpstr>
      <vt:lpstr>قیمت اولیه آب تولیدی واحدهای نمک زدایی</vt:lpstr>
      <vt:lpstr>ارزیابی آینده نمک زدایی</vt:lpstr>
      <vt:lpstr>ارزیابی آینده نمک زدایی</vt:lpstr>
      <vt:lpstr>ارزیابی آینده نمک زدایی</vt:lpstr>
      <vt:lpstr>ارزیابی آینده نمک زدایی</vt:lpstr>
      <vt:lpstr>Birjand  Hybrid RO &amp; Pellet reactor Water Treatment PLANT </vt:lpstr>
      <vt:lpstr>Slide 19</vt:lpstr>
      <vt:lpstr>Water Quality</vt:lpstr>
      <vt:lpstr>Option 2:  Hybrid RO &amp; softening </vt:lpstr>
      <vt:lpstr>Why!!</vt:lpstr>
      <vt:lpstr>Option2:Hybrid process</vt:lpstr>
      <vt:lpstr>Softening</vt:lpstr>
      <vt:lpstr>Softening</vt:lpstr>
      <vt:lpstr>Reveres osmosis</vt:lpstr>
      <vt:lpstr>Reveres osmosis</vt:lpstr>
      <vt:lpstr>Slide 28</vt:lpstr>
      <vt:lpstr>Energy consumption comparison</vt:lpstr>
      <vt:lpstr>Hybrid Cost comparison</vt:lpstr>
      <vt:lpstr>با تشکر از توجه شما! </vt:lpstr>
    </vt:vector>
  </TitlesOfParts>
  <Company>Toossab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TOOSSAB</dc:title>
  <dc:creator>ftoossi</dc:creator>
  <cp:lastModifiedBy>gh</cp:lastModifiedBy>
  <cp:revision>1190</cp:revision>
  <dcterms:created xsi:type="dcterms:W3CDTF">2006-11-05T05:47:03Z</dcterms:created>
  <dcterms:modified xsi:type="dcterms:W3CDTF">2015-11-23T12:01:41Z</dcterms:modified>
</cp:coreProperties>
</file>