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3"/>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2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7" d="100"/>
          <a:sy n="57" d="100"/>
        </p:scale>
        <p:origin x="-1434"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8AE13F0-71AB-4C57-92DF-A01C08E3FF67}" type="datetimeFigureOut">
              <a:rPr lang="fa-IR" smtClean="0"/>
              <a:pPr/>
              <a:t>1437/03/17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7F1AF5C-565A-46B2-9062-17810E6C1272}" type="slidenum">
              <a:rPr lang="fa-IR" smtClean="0"/>
              <a:pPr/>
              <a:t>‹#›</a:t>
            </a:fld>
            <a:endParaRPr lang="fa-IR"/>
          </a:p>
        </p:txBody>
      </p:sp>
    </p:spTree>
    <p:extLst>
      <p:ext uri="{BB962C8B-B14F-4D97-AF65-F5344CB8AC3E}">
        <p14:creationId xmlns:p14="http://schemas.microsoft.com/office/powerpoint/2010/main" xmlns="" val="118296092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8169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1922739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181062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70280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3906501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3152688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320536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337481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2188685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4016333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214ECE-407B-48F9-8CC8-9674F7D36863}" type="datetimeFigureOut">
              <a:rPr lang="fa-IR" smtClean="0"/>
              <a:pPr/>
              <a:t>1437/03/17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41132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2214ECE-407B-48F9-8CC8-9674F7D36863}" type="datetimeFigureOut">
              <a:rPr lang="fa-IR" smtClean="0"/>
              <a:pPr/>
              <a:t>1437/03/17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8F287D3-F5AA-465B-91BD-1FDA5DF8D39B}" type="slidenum">
              <a:rPr lang="fa-IR" smtClean="0"/>
              <a:pPr/>
              <a:t>‹#›</a:t>
            </a:fld>
            <a:endParaRPr lang="fa-IR"/>
          </a:p>
        </p:txBody>
      </p:sp>
    </p:spTree>
    <p:extLst>
      <p:ext uri="{BB962C8B-B14F-4D97-AF65-F5344CB8AC3E}">
        <p14:creationId xmlns:p14="http://schemas.microsoft.com/office/powerpoint/2010/main" xmlns="" val="1605289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47864" y="2736304"/>
            <a:ext cx="5485273" cy="3573016"/>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50000"/>
              </a:lnSpc>
            </a:pPr>
            <a:r>
              <a:rPr lang="fa-IR" b="1" spc="50" dirty="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فناوری های نمک </a:t>
            </a:r>
            <a: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زدایی</a:t>
            </a:r>
            <a:b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br>
            <a: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و </a:t>
            </a:r>
            <a:r>
              <a:rPr lang="fa-IR" b="1" spc="50" dirty="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تولید آب </a:t>
            </a:r>
            <a: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شیرین</a:t>
            </a:r>
            <a:b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br>
            <a: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
            </a:r>
            <a:br>
              <a:rPr lang="fa-IR"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br>
            <a:r>
              <a:rPr lang="fa-IR" sz="3100" b="1" spc="50" dirty="0" smtClean="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rPr>
              <a:t>در مناطق آزاد تجاری - صنعتی</a:t>
            </a:r>
            <a:endParaRPr lang="fa-IR" sz="3100" b="1" spc="50" dirty="0">
              <a:ln w="11430"/>
              <a:effectLst>
                <a:glow rad="63500">
                  <a:schemeClr val="accent3">
                    <a:satMod val="175000"/>
                    <a:alpha val="40000"/>
                  </a:schemeClr>
                </a:glow>
                <a:outerShdw blurRad="50800" dist="38100" dir="13500000" algn="br" rotWithShape="0">
                  <a:prstClr val="black">
                    <a:alpha val="40000"/>
                  </a:prstClr>
                </a:outerShdw>
                <a:reflection blurRad="6350" stA="55000" endA="50" endPos="85000" dist="60007" dir="5400000" sy="-100000" algn="bl" rotWithShape="0"/>
              </a:effectLst>
              <a:cs typeface="B Titr"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10096" y="0"/>
            <a:ext cx="3810239" cy="2736304"/>
          </a:xfrm>
          <a:prstGeom prst="rect">
            <a:avLst/>
          </a:prstGeom>
        </p:spPr>
      </p:pic>
      <p:sp>
        <p:nvSpPr>
          <p:cNvPr id="5" name="Title 1"/>
          <p:cNvSpPr txBox="1">
            <a:spLocks/>
          </p:cNvSpPr>
          <p:nvPr/>
        </p:nvSpPr>
        <p:spPr>
          <a:xfrm>
            <a:off x="179513" y="4941168"/>
            <a:ext cx="3528392" cy="1772816"/>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nSpc>
                <a:spcPct val="150000"/>
              </a:lnSpc>
            </a:pPr>
            <a:r>
              <a:rPr lang="fa-IR"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Farnaz" pitchFamily="2" charset="-78"/>
              </a:rPr>
              <a:t>ارائه کننده:</a:t>
            </a:r>
          </a:p>
          <a:p>
            <a:pPr>
              <a:lnSpc>
                <a:spcPct val="150000"/>
              </a:lnSpc>
            </a:pPr>
            <a:r>
              <a:rPr lang="fa-IR" sz="25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Farnaz" pitchFamily="2" charset="-78"/>
              </a:rPr>
              <a:t>مهندس محمد هاشم</a:t>
            </a:r>
          </a:p>
          <a:p>
            <a:pPr>
              <a:lnSpc>
                <a:spcPct val="150000"/>
              </a:lnSpc>
            </a:pPr>
            <a:r>
              <a:rPr lang="fa-IR" sz="21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Farnaz" pitchFamily="2" charset="-78"/>
              </a:rPr>
              <a:t>مدیر فنی و امور زیربنایی</a:t>
            </a:r>
            <a:endParaRPr lang="fa-IR"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B Farnaz" pitchFamily="2" charset="-78"/>
            </a:endParaRPr>
          </a:p>
        </p:txBody>
      </p:sp>
    </p:spTree>
    <p:extLst>
      <p:ext uri="{BB962C8B-B14F-4D97-AF65-F5344CB8AC3E}">
        <p14:creationId xmlns:p14="http://schemas.microsoft.com/office/powerpoint/2010/main" xmlns="" val="420650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مقدمه : نمک زدایی و  آب شیرین کن ها – روش های نمک زدایی</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10</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9" name="Table 8"/>
          <p:cNvGraphicFramePr>
            <a:graphicFrameLocks noGrp="1"/>
          </p:cNvGraphicFramePr>
          <p:nvPr>
            <p:extLst>
              <p:ext uri="{D42A27DB-BD31-4B8C-83A1-F6EECF244321}">
                <p14:modId xmlns:p14="http://schemas.microsoft.com/office/powerpoint/2010/main" xmlns="" val="3808503449"/>
              </p:ext>
            </p:extLst>
          </p:nvPr>
        </p:nvGraphicFramePr>
        <p:xfrm>
          <a:off x="2267744" y="1124744"/>
          <a:ext cx="4992216" cy="4320000"/>
        </p:xfrm>
        <a:graphic>
          <a:graphicData uri="http://schemas.openxmlformats.org/drawingml/2006/table">
            <a:tbl>
              <a:tblPr rtl="1" firstRow="1" bandRow="1">
                <a:tableStyleId>{5C22544A-7EE6-4342-B048-85BDC9FD1C3A}</a:tableStyleId>
              </a:tblPr>
              <a:tblGrid>
                <a:gridCol w="4992216"/>
              </a:tblGrid>
              <a:tr h="540000">
                <a:tc>
                  <a:txBody>
                    <a:bodyPr/>
                    <a:lstStyle/>
                    <a:p>
                      <a:pPr algn="ctr" rtl="1"/>
                      <a:r>
                        <a:rPr lang="fa-IR" sz="2800" b="1" dirty="0" smtClean="0">
                          <a:cs typeface="B Mitra" pitchFamily="2" charset="-78"/>
                        </a:rPr>
                        <a:t>فرآیند های حرارتی</a:t>
                      </a:r>
                      <a:endParaRPr lang="fa-IR" sz="2800" b="1" dirty="0">
                        <a:cs typeface="B Mitra" pitchFamily="2" charset="-78"/>
                      </a:endParaRPr>
                    </a:p>
                  </a:txBody>
                  <a:tcPr anchor="ctr"/>
                </a:tc>
              </a:tr>
              <a:tr h="540000">
                <a:tc>
                  <a:txBody>
                    <a:bodyPr/>
                    <a:lstStyle/>
                    <a:p>
                      <a:pPr algn="r" rtl="1"/>
                      <a:r>
                        <a:rPr lang="fa-IR" sz="2000" b="1" kern="1200" dirty="0" smtClean="0">
                          <a:solidFill>
                            <a:schemeClr val="dk1"/>
                          </a:solidFill>
                          <a:effectLst/>
                          <a:latin typeface="+mn-lt"/>
                          <a:ea typeface="+mn-ea"/>
                          <a:cs typeface="B Mitra" pitchFamily="2" charset="-78"/>
                        </a:rPr>
                        <a:t> </a:t>
                      </a:r>
                      <a:r>
                        <a:rPr lang="en-US" sz="2000" b="1" kern="1200" dirty="0" smtClean="0">
                          <a:solidFill>
                            <a:schemeClr val="dk1"/>
                          </a:solidFill>
                          <a:effectLst/>
                          <a:latin typeface="+mn-lt"/>
                          <a:ea typeface="+mn-ea"/>
                          <a:cs typeface="B Mitra" pitchFamily="2" charset="-78"/>
                        </a:rPr>
                        <a:t>MSF</a:t>
                      </a:r>
                      <a:r>
                        <a:rPr lang="fa-IR" sz="2000" b="1" kern="1200" dirty="0" smtClean="0">
                          <a:solidFill>
                            <a:schemeClr val="dk1"/>
                          </a:solidFill>
                          <a:effectLst/>
                          <a:latin typeface="+mn-lt"/>
                          <a:ea typeface="+mn-ea"/>
                          <a:cs typeface="B Mitra" pitchFamily="2" charset="-78"/>
                        </a:rPr>
                        <a:t>:                روش چند مرحله ای انبساط ناگهانی</a:t>
                      </a:r>
                      <a:endParaRPr lang="fa-IR" sz="2000" b="1" dirty="0">
                        <a:cs typeface="B Mitra" pitchFamily="2" charset="-78"/>
                      </a:endParaRPr>
                    </a:p>
                  </a:txBody>
                  <a:tcPr anchor="ctr"/>
                </a:tc>
              </a:tr>
              <a:tr h="540000">
                <a:tc>
                  <a:txBody>
                    <a:bodyPr/>
                    <a:lstStyle/>
                    <a:p>
                      <a:pPr algn="r" rtl="1"/>
                      <a:r>
                        <a:rPr lang="en-US" sz="2000" b="1" kern="1200" dirty="0" smtClean="0">
                          <a:solidFill>
                            <a:schemeClr val="dk1"/>
                          </a:solidFill>
                          <a:effectLst/>
                          <a:latin typeface="+mn-lt"/>
                          <a:ea typeface="+mn-ea"/>
                          <a:cs typeface="+mn-cs"/>
                        </a:rPr>
                        <a:t>MED</a:t>
                      </a:r>
                      <a:r>
                        <a:rPr lang="fa-IR" sz="2000" b="1" kern="1200" dirty="0" smtClean="0">
                          <a:solidFill>
                            <a:schemeClr val="dk1"/>
                          </a:solidFill>
                          <a:effectLst/>
                          <a:latin typeface="+mn-lt"/>
                          <a:ea typeface="+mn-ea"/>
                          <a:cs typeface="+mn-cs"/>
                        </a:rPr>
                        <a:t>:                  </a:t>
                      </a:r>
                      <a:r>
                        <a:rPr lang="fa-IR" sz="2000" b="1" dirty="0" smtClean="0">
                          <a:cs typeface="B Mitra" pitchFamily="2" charset="-78"/>
                        </a:rPr>
                        <a:t>روش تبخیر چند مرحله ای </a:t>
                      </a:r>
                      <a:endParaRPr lang="fa-IR" sz="2000" b="1" dirty="0">
                        <a:cs typeface="B Mitra" pitchFamily="2" charset="-78"/>
                      </a:endParaRPr>
                    </a:p>
                  </a:txBody>
                  <a:tcPr anchor="ctr"/>
                </a:tc>
              </a:tr>
              <a:tr h="540000">
                <a:tc>
                  <a:txBody>
                    <a:bodyPr/>
                    <a:lstStyle/>
                    <a:p>
                      <a:pPr algn="r" rtl="1"/>
                      <a:r>
                        <a:rPr lang="en-US" sz="1800" b="1" kern="1200" dirty="0" smtClean="0">
                          <a:solidFill>
                            <a:schemeClr val="dk1"/>
                          </a:solidFill>
                          <a:effectLst/>
                          <a:latin typeface="+mn-lt"/>
                          <a:ea typeface="+mn-ea"/>
                          <a:cs typeface="+mn-cs"/>
                        </a:rPr>
                        <a:t>VCD</a:t>
                      </a:r>
                      <a:r>
                        <a:rPr lang="fa-IR" sz="1800" b="1" kern="1200" dirty="0" smtClean="0">
                          <a:solidFill>
                            <a:schemeClr val="dk1"/>
                          </a:solidFill>
                          <a:effectLst/>
                          <a:latin typeface="+mn-lt"/>
                          <a:ea typeface="+mn-ea"/>
                          <a:cs typeface="+mn-cs"/>
                        </a:rPr>
                        <a:t>:                         </a:t>
                      </a:r>
                      <a:r>
                        <a:rPr lang="fa-IR" sz="2000" b="1" dirty="0" smtClean="0">
                          <a:effectLst/>
                          <a:latin typeface="+mn-lt"/>
                          <a:ea typeface="Calibri"/>
                          <a:cs typeface="B Mitra"/>
                        </a:rPr>
                        <a:t>روش فشردن بخار </a:t>
                      </a:r>
                      <a:endParaRPr lang="fa-IR" sz="2000" b="1" dirty="0">
                        <a:cs typeface="B Mitra" pitchFamily="2" charset="-78"/>
                      </a:endParaRPr>
                    </a:p>
                  </a:txBody>
                  <a:tcPr anchor="ctr"/>
                </a:tc>
              </a:tr>
              <a:tr h="540000">
                <a:tc>
                  <a:txBody>
                    <a:bodyPr/>
                    <a:lstStyle/>
                    <a:p>
                      <a:pPr algn="ctr" rtl="1"/>
                      <a:r>
                        <a:rPr lang="fa-IR" sz="2000" b="1" dirty="0" smtClean="0">
                          <a:effectLst/>
                          <a:latin typeface="+mn-lt"/>
                          <a:ea typeface="Calibri"/>
                          <a:cs typeface="B Mitra"/>
                        </a:rPr>
                        <a:t>                تبخیر خورشیدی </a:t>
                      </a:r>
                      <a:endParaRPr lang="fa-IR" sz="2000" b="1" dirty="0">
                        <a:cs typeface="B Mitra" pitchFamily="2" charset="-78"/>
                      </a:endParaRPr>
                    </a:p>
                  </a:txBody>
                  <a:tcPr anchor="ctr"/>
                </a:tc>
              </a:tr>
              <a:tr h="540000">
                <a:tc>
                  <a:txBody>
                    <a:bodyPr/>
                    <a:lstStyle/>
                    <a:p>
                      <a:pPr algn="ctr" rtl="1"/>
                      <a:r>
                        <a:rPr lang="fa-IR" sz="2000" b="1" dirty="0" smtClean="0">
                          <a:effectLst/>
                          <a:latin typeface="+mn-lt"/>
                          <a:ea typeface="Calibri"/>
                          <a:cs typeface="B Mitra"/>
                        </a:rPr>
                        <a:t>             انجماد در خلا </a:t>
                      </a:r>
                      <a:endParaRPr lang="fa-IR" sz="2000" b="1" dirty="0">
                        <a:cs typeface="B Mitra" pitchFamily="2" charset="-78"/>
                      </a:endParaRPr>
                    </a:p>
                  </a:txBody>
                  <a:tcPr anchor="ctr"/>
                </a:tc>
              </a:tr>
              <a:tr h="540000">
                <a:tc>
                  <a:txBody>
                    <a:bodyPr/>
                    <a:lstStyle/>
                    <a:p>
                      <a:pPr algn="ctr" rtl="1"/>
                      <a:r>
                        <a:rPr lang="fa-IR" sz="2000" b="1" dirty="0" smtClean="0">
                          <a:effectLst/>
                          <a:latin typeface="+mn-lt"/>
                          <a:ea typeface="Calibri"/>
                          <a:cs typeface="B Mitra"/>
                        </a:rPr>
                        <a:t>              انجماد مبرد ثانویه </a:t>
                      </a:r>
                      <a:endParaRPr lang="fa-IR" sz="2000" b="1" dirty="0">
                        <a:cs typeface="B Mitra" pitchFamily="2" charset="-78"/>
                      </a:endParaRPr>
                    </a:p>
                  </a:txBody>
                  <a:tcPr anchor="ctr"/>
                </a:tc>
              </a:tr>
              <a:tr h="540000">
                <a:tc>
                  <a:txBody>
                    <a:bodyPr/>
                    <a:lstStyle/>
                    <a:p>
                      <a:pPr algn="ctr" rtl="1"/>
                      <a:r>
                        <a:rPr lang="fa-IR" sz="2000" dirty="0" smtClean="0">
                          <a:effectLst/>
                          <a:latin typeface="+mn-lt"/>
                          <a:ea typeface="Calibri"/>
                          <a:cs typeface="B Mitra"/>
                        </a:rPr>
                        <a:t>              ر</a:t>
                      </a:r>
                      <a:r>
                        <a:rPr lang="fa-IR" sz="2000" b="1" dirty="0" smtClean="0">
                          <a:effectLst/>
                          <a:latin typeface="+mn-lt"/>
                          <a:ea typeface="Calibri"/>
                          <a:cs typeface="B Mitra"/>
                        </a:rPr>
                        <a:t>وش تشکیل آبدارنده </a:t>
                      </a:r>
                      <a:endParaRPr lang="fa-IR" sz="2000" b="1" dirty="0">
                        <a:cs typeface="B Mitra" pitchFamily="2" charset="-78"/>
                      </a:endParaRPr>
                    </a:p>
                  </a:txBody>
                  <a:tcPr anchor="ctr"/>
                </a:tc>
              </a:tr>
            </a:tbl>
          </a:graphicData>
        </a:graphic>
      </p:graphicFrame>
    </p:spTree>
    <p:extLst>
      <p:ext uri="{BB962C8B-B14F-4D97-AF65-F5344CB8AC3E}">
        <p14:creationId xmlns:p14="http://schemas.microsoft.com/office/powerpoint/2010/main" xmlns="" val="2882626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مقدمه : نمک زدایی و  آب شیرین کن ها – روش های نمک زدایی</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11</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9" name="Table 8"/>
          <p:cNvGraphicFramePr>
            <a:graphicFrameLocks noGrp="1"/>
          </p:cNvGraphicFramePr>
          <p:nvPr>
            <p:extLst>
              <p:ext uri="{D42A27DB-BD31-4B8C-83A1-F6EECF244321}">
                <p14:modId xmlns:p14="http://schemas.microsoft.com/office/powerpoint/2010/main" xmlns="" val="2152487766"/>
              </p:ext>
            </p:extLst>
          </p:nvPr>
        </p:nvGraphicFramePr>
        <p:xfrm>
          <a:off x="1835696" y="1124744"/>
          <a:ext cx="5424264" cy="4320000"/>
        </p:xfrm>
        <a:graphic>
          <a:graphicData uri="http://schemas.openxmlformats.org/drawingml/2006/table">
            <a:tbl>
              <a:tblPr rtl="1" firstRow="1" bandRow="1">
                <a:tableStyleId>{5C22544A-7EE6-4342-B048-85BDC9FD1C3A}</a:tableStyleId>
              </a:tblPr>
              <a:tblGrid>
                <a:gridCol w="5424264"/>
              </a:tblGrid>
              <a:tr h="540000">
                <a:tc>
                  <a:txBody>
                    <a:bodyPr/>
                    <a:lstStyle/>
                    <a:p>
                      <a:pPr algn="ctr" rtl="1"/>
                      <a:r>
                        <a:rPr lang="fa-IR" sz="2800" b="1" dirty="0" smtClean="0">
                          <a:cs typeface="B Mitra" pitchFamily="2" charset="-78"/>
                        </a:rPr>
                        <a:t>فرآیند های غشایی</a:t>
                      </a:r>
                      <a:endParaRPr lang="fa-IR" sz="2800" b="1" dirty="0">
                        <a:cs typeface="B Mitra" pitchFamily="2" charset="-78"/>
                      </a:endParaRPr>
                    </a:p>
                  </a:txBody>
                  <a:tcPr anchor="ctr"/>
                </a:tc>
              </a:tr>
              <a:tr h="540000">
                <a:tc>
                  <a:txBody>
                    <a:bodyPr/>
                    <a:lstStyle/>
                    <a:p>
                      <a:pPr algn="r" rtl="1"/>
                      <a:r>
                        <a:rPr lang="fa-IR" sz="2000" b="1" kern="1200" dirty="0" smtClean="0">
                          <a:solidFill>
                            <a:schemeClr val="dk1"/>
                          </a:solidFill>
                          <a:effectLst/>
                          <a:latin typeface="+mn-lt"/>
                          <a:ea typeface="+mn-ea"/>
                          <a:cs typeface="B Mitra" pitchFamily="2" charset="-78"/>
                        </a:rPr>
                        <a:t>(</a:t>
                      </a:r>
                      <a:r>
                        <a:rPr lang="en-US" sz="2000" b="1" kern="1200" dirty="0" smtClean="0">
                          <a:solidFill>
                            <a:schemeClr val="dk1"/>
                          </a:solidFill>
                          <a:effectLst/>
                          <a:latin typeface="+mn-lt"/>
                          <a:ea typeface="+mn-ea"/>
                          <a:cs typeface="+mn-cs"/>
                        </a:rPr>
                        <a:t>ED (EDR</a:t>
                      </a:r>
                      <a:r>
                        <a:rPr lang="fa-IR" sz="2400" b="1" kern="1200" dirty="0" smtClean="0">
                          <a:solidFill>
                            <a:schemeClr val="dk1"/>
                          </a:solidFill>
                          <a:effectLst/>
                          <a:latin typeface="+mn-lt"/>
                          <a:ea typeface="+mn-ea"/>
                          <a:cs typeface="B Mitra" pitchFamily="2" charset="-78"/>
                        </a:rPr>
                        <a:t>:                 </a:t>
                      </a:r>
                      <a:r>
                        <a:rPr lang="fa-IR" sz="2000" b="1" dirty="0" smtClean="0">
                          <a:effectLst/>
                          <a:latin typeface="+mn-lt"/>
                          <a:ea typeface="Calibri"/>
                          <a:cs typeface="B Mitra"/>
                        </a:rPr>
                        <a:t>روش الکترودیالیز</a:t>
                      </a:r>
                      <a:r>
                        <a:rPr lang="fa-IR" sz="2000" dirty="0" smtClean="0">
                          <a:effectLst/>
                          <a:latin typeface="+mn-lt"/>
                          <a:ea typeface="Calibri"/>
                          <a:cs typeface="B Mitra"/>
                        </a:rPr>
                        <a:t> </a:t>
                      </a:r>
                      <a:endParaRPr lang="fa-IR" sz="2000" b="1" dirty="0">
                        <a:cs typeface="B Mitra" pitchFamily="2" charset="-78"/>
                      </a:endParaRPr>
                    </a:p>
                  </a:txBody>
                  <a:tcPr anchor="ctr"/>
                </a:tc>
              </a:tr>
              <a:tr h="540000">
                <a:tc>
                  <a:txBody>
                    <a:bodyPr/>
                    <a:lstStyle/>
                    <a:p>
                      <a:pPr algn="r" rtl="1"/>
                      <a:r>
                        <a:rPr lang="en-US" sz="2000" b="1" kern="1200" dirty="0" smtClean="0">
                          <a:solidFill>
                            <a:schemeClr val="dk1"/>
                          </a:solidFill>
                          <a:effectLst/>
                          <a:latin typeface="+mn-lt"/>
                          <a:ea typeface="+mn-ea"/>
                          <a:cs typeface="+mn-cs"/>
                        </a:rPr>
                        <a:t>                               RO</a:t>
                      </a:r>
                      <a:r>
                        <a:rPr lang="en-US" sz="2000" kern="1200" dirty="0" smtClean="0">
                          <a:solidFill>
                            <a:schemeClr val="dk1"/>
                          </a:solidFill>
                          <a:effectLst/>
                          <a:latin typeface="+mn-lt"/>
                          <a:ea typeface="+mn-ea"/>
                          <a:cs typeface="+mn-cs"/>
                        </a:rPr>
                        <a:t> </a:t>
                      </a:r>
                      <a:r>
                        <a:rPr lang="fa-IR" sz="2000" b="1" dirty="0" smtClean="0">
                          <a:effectLst/>
                          <a:latin typeface="+mn-lt"/>
                          <a:ea typeface="Calibri"/>
                          <a:cs typeface="B Mitra"/>
                        </a:rPr>
                        <a:t>روش اسمز معکوس</a:t>
                      </a:r>
                      <a:endParaRPr lang="fa-IR" sz="1800" b="1" dirty="0">
                        <a:cs typeface="B Mitra" pitchFamily="2" charset="-78"/>
                      </a:endParaRPr>
                    </a:p>
                  </a:txBody>
                  <a:tcPr anchor="ctr"/>
                </a:tc>
              </a:tr>
              <a:tr h="540000">
                <a:tc>
                  <a:txBody>
                    <a:bodyPr/>
                    <a:lstStyle/>
                    <a:p>
                      <a:pPr algn="r" rtl="1"/>
                      <a:r>
                        <a:rPr lang="en-US" sz="2000" b="1" kern="1200" dirty="0" smtClean="0">
                          <a:solidFill>
                            <a:schemeClr val="dk1"/>
                          </a:solidFill>
                          <a:effectLst/>
                          <a:latin typeface="+mn-lt"/>
                          <a:ea typeface="+mn-ea"/>
                          <a:cs typeface="+mn-cs"/>
                        </a:rPr>
                        <a:t>FO</a:t>
                      </a:r>
                      <a:r>
                        <a:rPr lang="fa-IR" sz="2000" b="1" kern="1200" dirty="0" smtClean="0">
                          <a:solidFill>
                            <a:schemeClr val="dk1"/>
                          </a:solidFill>
                          <a:effectLst/>
                          <a:latin typeface="+mn-lt"/>
                          <a:ea typeface="+mn-ea"/>
                          <a:cs typeface="+mn-cs"/>
                        </a:rPr>
                        <a:t>:                         </a:t>
                      </a:r>
                      <a:r>
                        <a:rPr lang="fa-IR" sz="2000" b="1" dirty="0" smtClean="0">
                          <a:effectLst/>
                          <a:latin typeface="+mn-lt"/>
                          <a:ea typeface="Calibri"/>
                          <a:cs typeface="B Mitra"/>
                        </a:rPr>
                        <a:t>روش اسمز مستقیم </a:t>
                      </a:r>
                      <a:endParaRPr lang="fa-IR" sz="2000" b="1" dirty="0">
                        <a:cs typeface="B Mitra" pitchFamily="2" charset="-78"/>
                      </a:endParaRPr>
                    </a:p>
                  </a:txBody>
                  <a:tcPr anchor="ctr"/>
                </a:tc>
              </a:tr>
              <a:tr h="540000">
                <a:tc>
                  <a:txBody>
                    <a:bodyPr/>
                    <a:lstStyle/>
                    <a:p>
                      <a:pPr algn="ctr" rtl="1"/>
                      <a:r>
                        <a:rPr lang="fa-IR" sz="2000" b="1" dirty="0" smtClean="0">
                          <a:effectLst/>
                          <a:latin typeface="+mn-lt"/>
                          <a:ea typeface="Calibri"/>
                          <a:cs typeface="B Mitra"/>
                        </a:rPr>
                        <a:t>                روش تقطیر غشایی </a:t>
                      </a:r>
                      <a:endParaRPr lang="fa-IR" sz="2000" b="1" dirty="0">
                        <a:cs typeface="B Mitra" pitchFamily="2" charset="-78"/>
                      </a:endParaRPr>
                    </a:p>
                  </a:txBody>
                  <a:tcPr anchor="ctr"/>
                </a:tc>
              </a:tr>
              <a:tr h="540000">
                <a:tc>
                  <a:txBody>
                    <a:bodyPr/>
                    <a:lstStyle/>
                    <a:p>
                      <a:pPr algn="ctr" rtl="1"/>
                      <a:r>
                        <a:rPr lang="fa-IR" sz="2000" b="1" dirty="0" smtClean="0">
                          <a:effectLst/>
                          <a:latin typeface="+mn-lt"/>
                          <a:ea typeface="Calibri"/>
                          <a:cs typeface="B Mitra"/>
                        </a:rPr>
                        <a:t>             روش تبخیر افشانه ای سریع </a:t>
                      </a:r>
                      <a:endParaRPr lang="fa-IR" sz="2000" b="1" dirty="0">
                        <a:cs typeface="B Mitra" pitchFamily="2" charset="-78"/>
                      </a:endParaRPr>
                    </a:p>
                  </a:txBody>
                  <a:tcPr anchor="ctr"/>
                </a:tc>
              </a:tr>
              <a:tr h="540000">
                <a:tc>
                  <a:txBody>
                    <a:bodyPr/>
                    <a:lstStyle/>
                    <a:p>
                      <a:pPr algn="ctr" rtl="1"/>
                      <a:r>
                        <a:rPr lang="fa-IR" sz="2000" b="1" dirty="0" smtClean="0">
                          <a:effectLst/>
                          <a:latin typeface="+mn-lt"/>
                          <a:ea typeface="Calibri"/>
                          <a:cs typeface="B Mitra"/>
                        </a:rPr>
                        <a:t>              یون زدایی خازنی</a:t>
                      </a:r>
                      <a:r>
                        <a:rPr lang="fa-IR" sz="2000" dirty="0" smtClean="0">
                          <a:effectLst/>
                          <a:latin typeface="+mn-lt"/>
                          <a:ea typeface="Calibri"/>
                          <a:cs typeface="B Mitra"/>
                        </a:rPr>
                        <a:t> </a:t>
                      </a:r>
                      <a:endParaRPr lang="fa-IR" sz="2000" b="1" dirty="0">
                        <a:cs typeface="B Mitra" pitchFamily="2" charset="-78"/>
                      </a:endParaRPr>
                    </a:p>
                  </a:txBody>
                  <a:tcPr anchor="ctr"/>
                </a:tc>
              </a:tr>
              <a:tr h="540000">
                <a:tc>
                  <a:txBody>
                    <a:bodyPr/>
                    <a:lstStyle/>
                    <a:p>
                      <a:pPr algn="ctr" rtl="1"/>
                      <a:r>
                        <a:rPr lang="fa-IR" sz="2000" dirty="0" smtClean="0">
                          <a:effectLst/>
                          <a:latin typeface="+mn-lt"/>
                          <a:ea typeface="Calibri"/>
                          <a:cs typeface="B Mitra"/>
                        </a:rPr>
                        <a:t>              </a:t>
                      </a:r>
                      <a:r>
                        <a:rPr lang="fa-IR" sz="2000" b="1" dirty="0" smtClean="0">
                          <a:effectLst/>
                          <a:latin typeface="+mn-lt"/>
                          <a:ea typeface="Calibri"/>
                          <a:cs typeface="B Mitra"/>
                        </a:rPr>
                        <a:t>غشاء های زیستی (بیومتریک)</a:t>
                      </a:r>
                      <a:r>
                        <a:rPr lang="fa-IR" sz="2000" dirty="0" smtClean="0">
                          <a:effectLst/>
                          <a:latin typeface="+mn-lt"/>
                          <a:ea typeface="Calibri"/>
                          <a:cs typeface="B Mitra"/>
                        </a:rPr>
                        <a:t> </a:t>
                      </a:r>
                      <a:endParaRPr lang="fa-IR" sz="2000" b="1" dirty="0">
                        <a:cs typeface="B Mitra" pitchFamily="2" charset="-78"/>
                      </a:endParaRPr>
                    </a:p>
                  </a:txBody>
                  <a:tcPr anchor="ctr"/>
                </a:tc>
              </a:tr>
            </a:tbl>
          </a:graphicData>
        </a:graphic>
      </p:graphicFrame>
    </p:spTree>
    <p:extLst>
      <p:ext uri="{BB962C8B-B14F-4D97-AF65-F5344CB8AC3E}">
        <p14:creationId xmlns:p14="http://schemas.microsoft.com/office/powerpoint/2010/main" xmlns="" val="1651544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مقدمه : نمک زدایی و  آب شیرین کن ها – روش های نمک زدایی</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12</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8" name="Picture 7" descr="C:\Users\m.khazraei\Pictures\WATER\9.jpg"/>
          <p:cNvPicPr/>
          <p:nvPr/>
        </p:nvPicPr>
        <p:blipFill rotWithShape="1">
          <a:blip r:embed="rId4" cstate="print">
            <a:extLst>
              <a:ext uri="{28A0092B-C50C-407E-A947-70E740481C1C}">
                <a14:useLocalDpi xmlns:a14="http://schemas.microsoft.com/office/drawing/2010/main" xmlns="" val="0"/>
              </a:ext>
            </a:extLst>
          </a:blip>
          <a:srcRect l="22920" r="5071"/>
          <a:stretch/>
        </p:blipFill>
        <p:spPr bwMode="auto">
          <a:xfrm>
            <a:off x="2152192" y="1844824"/>
            <a:ext cx="5355771" cy="2641386"/>
          </a:xfrm>
          <a:prstGeom prst="rect">
            <a:avLst/>
          </a:prstGeom>
          <a:noFill/>
          <a:ln>
            <a:noFill/>
          </a:ln>
        </p:spPr>
      </p:pic>
      <p:sp>
        <p:nvSpPr>
          <p:cNvPr id="3" name="Rectangle 2"/>
          <p:cNvSpPr/>
          <p:nvPr/>
        </p:nvSpPr>
        <p:spPr>
          <a:xfrm>
            <a:off x="1060805" y="4721538"/>
            <a:ext cx="6732240" cy="400110"/>
          </a:xfrm>
          <a:prstGeom prst="rect">
            <a:avLst/>
          </a:prstGeom>
        </p:spPr>
        <p:txBody>
          <a:bodyPr wrap="square">
            <a:spAutoFit/>
          </a:bodyPr>
          <a:lstStyle/>
          <a:p>
            <a:pPr algn="ctr"/>
            <a:r>
              <a:rPr lang="fa-IR" sz="2000" b="1" dirty="0" smtClean="0">
                <a:cs typeface="B Nazanin" pitchFamily="2" charset="-78"/>
              </a:rPr>
              <a:t>سهم </a:t>
            </a:r>
            <a:r>
              <a:rPr lang="fa-IR" sz="2000" b="1" dirty="0">
                <a:cs typeface="B Nazanin" pitchFamily="2" charset="-78"/>
              </a:rPr>
              <a:t>هریک از روش های فوق الذکر از تعداد آب شیرین کن های </a:t>
            </a:r>
            <a:r>
              <a:rPr lang="fa-IR" sz="2000" b="1" dirty="0" smtClean="0">
                <a:cs typeface="B Nazanin" pitchFamily="2" charset="-78"/>
              </a:rPr>
              <a:t>موجود</a:t>
            </a:r>
            <a:endParaRPr lang="en-US" sz="2000" b="1" dirty="0">
              <a:cs typeface="B Nazanin" pitchFamily="2" charset="-78"/>
            </a:endParaRPr>
          </a:p>
        </p:txBody>
      </p:sp>
    </p:spTree>
    <p:extLst>
      <p:ext uri="{BB962C8B-B14F-4D97-AF65-F5344CB8AC3E}">
        <p14:creationId xmlns:p14="http://schemas.microsoft.com/office/powerpoint/2010/main" xmlns="" val="2235532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مقدمه : نمک زدایی و  آب شیرین کن ها – بزرگترین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13</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9" name="Picture 8" descr="C:\Users\m.khazraei\Pictures\WATER\Desalination working copy .doc - desal21.jpg"/>
          <p:cNvPicPr/>
          <p:nvPr/>
        </p:nvPicPr>
        <p:blipFill rotWithShape="1">
          <a:blip r:embed="rId4" cstate="print">
            <a:extLst>
              <a:ext uri="{28A0092B-C50C-407E-A947-70E740481C1C}">
                <a14:useLocalDpi xmlns:a14="http://schemas.microsoft.com/office/drawing/2010/main" xmlns="" val="0"/>
              </a:ext>
            </a:extLst>
          </a:blip>
          <a:srcRect l="9152" t="24449" r="38769" b="20636"/>
          <a:stretch/>
        </p:blipFill>
        <p:spPr bwMode="auto">
          <a:xfrm>
            <a:off x="1151620" y="1196752"/>
            <a:ext cx="6840760" cy="4176464"/>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17110394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مناطق آزاد تجاری صنعتی – آب شیرین مورد نیاز</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14</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3" name="Table 2"/>
          <p:cNvGraphicFramePr>
            <a:graphicFrameLocks noGrp="1"/>
          </p:cNvGraphicFramePr>
          <p:nvPr>
            <p:extLst>
              <p:ext uri="{D42A27DB-BD31-4B8C-83A1-F6EECF244321}">
                <p14:modId xmlns:p14="http://schemas.microsoft.com/office/powerpoint/2010/main" xmlns="" val="366532734"/>
              </p:ext>
            </p:extLst>
          </p:nvPr>
        </p:nvGraphicFramePr>
        <p:xfrm>
          <a:off x="539552" y="1628802"/>
          <a:ext cx="8208913" cy="3912094"/>
        </p:xfrm>
        <a:graphic>
          <a:graphicData uri="http://schemas.openxmlformats.org/drawingml/2006/table">
            <a:tbl>
              <a:tblPr rtl="1" firstRow="1" firstCol="1" bandRow="1">
                <a:tableStyleId>{5C22544A-7EE6-4342-B048-85BDC9FD1C3A}</a:tableStyleId>
              </a:tblPr>
              <a:tblGrid>
                <a:gridCol w="1822721"/>
                <a:gridCol w="1491204"/>
                <a:gridCol w="1814354"/>
                <a:gridCol w="1388502"/>
                <a:gridCol w="1692132"/>
              </a:tblGrid>
              <a:tr h="407466">
                <a:tc rowSpan="2">
                  <a:txBody>
                    <a:bodyPr/>
                    <a:lstStyle/>
                    <a:p>
                      <a:pPr algn="ctr" rtl="1">
                        <a:lnSpc>
                          <a:spcPct val="115000"/>
                        </a:lnSpc>
                        <a:spcAft>
                          <a:spcPts val="0"/>
                        </a:spcAft>
                      </a:pPr>
                      <a:r>
                        <a:rPr lang="fa-IR" sz="1800">
                          <a:effectLst/>
                          <a:cs typeface="B Mitra" pitchFamily="2" charset="-78"/>
                        </a:rPr>
                        <a:t>نام منطقه</a:t>
                      </a:r>
                      <a:endParaRPr lang="en-US" sz="1600">
                        <a:effectLst/>
                        <a:latin typeface="Calibri"/>
                        <a:ea typeface="Calibri"/>
                        <a:cs typeface="B Mitra" pitchFamily="2" charset="-78"/>
                      </a:endParaRPr>
                    </a:p>
                  </a:txBody>
                  <a:tcPr marL="68580" marR="68580" marT="0" marB="0" anchor="ctr"/>
                </a:tc>
                <a:tc gridSpan="2">
                  <a:txBody>
                    <a:bodyPr/>
                    <a:lstStyle/>
                    <a:p>
                      <a:pPr algn="ctr" rtl="1">
                        <a:lnSpc>
                          <a:spcPct val="115000"/>
                        </a:lnSpc>
                        <a:spcAft>
                          <a:spcPts val="0"/>
                        </a:spcAft>
                      </a:pPr>
                      <a:r>
                        <a:rPr lang="fa-IR" sz="1800">
                          <a:effectLst/>
                          <a:cs typeface="B Mitra" pitchFamily="2" charset="-78"/>
                        </a:rPr>
                        <a:t>سال 1394</a:t>
                      </a:r>
                      <a:endParaRPr lang="en-US" sz="1600">
                        <a:effectLst/>
                        <a:latin typeface="Calibri"/>
                        <a:ea typeface="Calibri"/>
                        <a:cs typeface="B Mitra" pitchFamily="2" charset="-78"/>
                      </a:endParaRPr>
                    </a:p>
                  </a:txBody>
                  <a:tcPr marL="68580" marR="68580" marT="0" marB="0"/>
                </a:tc>
                <a:tc hMerge="1">
                  <a:txBody>
                    <a:bodyPr/>
                    <a:lstStyle/>
                    <a:p>
                      <a:pPr rtl="1"/>
                      <a:endParaRPr lang="fa-IR"/>
                    </a:p>
                  </a:txBody>
                  <a:tcPr/>
                </a:tc>
                <a:tc gridSpan="2">
                  <a:txBody>
                    <a:bodyPr/>
                    <a:lstStyle/>
                    <a:p>
                      <a:pPr algn="ctr" rtl="1">
                        <a:lnSpc>
                          <a:spcPct val="115000"/>
                        </a:lnSpc>
                        <a:spcAft>
                          <a:spcPts val="0"/>
                        </a:spcAft>
                      </a:pPr>
                      <a:r>
                        <a:rPr lang="fa-IR" sz="1800">
                          <a:effectLst/>
                          <a:cs typeface="B Mitra" pitchFamily="2" charset="-78"/>
                        </a:rPr>
                        <a:t>چشم انداز 1404</a:t>
                      </a:r>
                      <a:endParaRPr lang="en-US" sz="1600">
                        <a:effectLst/>
                        <a:latin typeface="Calibri"/>
                        <a:ea typeface="Calibri"/>
                        <a:cs typeface="B Mitra" pitchFamily="2" charset="-78"/>
                      </a:endParaRPr>
                    </a:p>
                  </a:txBody>
                  <a:tcPr marL="68580" marR="68580" marT="0" marB="0"/>
                </a:tc>
                <a:tc hMerge="1">
                  <a:txBody>
                    <a:bodyPr/>
                    <a:lstStyle/>
                    <a:p>
                      <a:pPr rtl="1"/>
                      <a:endParaRPr lang="fa-IR"/>
                    </a:p>
                  </a:txBody>
                  <a:tcPr/>
                </a:tc>
              </a:tr>
              <a:tr h="456628">
                <a:tc vMerge="1">
                  <a:txBody>
                    <a:bodyPr/>
                    <a:lstStyle/>
                    <a:p>
                      <a:pPr rtl="1"/>
                      <a:endParaRPr lang="fa-IR"/>
                    </a:p>
                  </a:txBody>
                  <a:tcPr/>
                </a:tc>
                <a:tc>
                  <a:txBody>
                    <a:bodyPr/>
                    <a:lstStyle/>
                    <a:p>
                      <a:pPr algn="ctr" rtl="1">
                        <a:lnSpc>
                          <a:spcPct val="115000"/>
                        </a:lnSpc>
                        <a:spcAft>
                          <a:spcPts val="0"/>
                        </a:spcAft>
                      </a:pPr>
                      <a:r>
                        <a:rPr lang="fa-IR" sz="1800" b="1" dirty="0">
                          <a:effectLst/>
                          <a:cs typeface="B Mitra" pitchFamily="2" charset="-78"/>
                        </a:rPr>
                        <a:t>جمعیت</a:t>
                      </a:r>
                      <a:endParaRPr lang="en-US" sz="1600" b="1" dirty="0">
                        <a:effectLst/>
                        <a:latin typeface="Calibri"/>
                        <a:ea typeface="Calibri"/>
                        <a:cs typeface="B Mitra" pitchFamily="2" charset="-78"/>
                      </a:endParaRPr>
                    </a:p>
                  </a:txBody>
                  <a:tcPr marL="68580" marR="68580" marT="0" marB="0"/>
                </a:tc>
                <a:tc>
                  <a:txBody>
                    <a:bodyPr/>
                    <a:lstStyle/>
                    <a:p>
                      <a:pPr algn="ctr" rtl="1">
                        <a:lnSpc>
                          <a:spcPct val="115000"/>
                        </a:lnSpc>
                        <a:spcAft>
                          <a:spcPts val="0"/>
                        </a:spcAft>
                      </a:pPr>
                      <a:r>
                        <a:rPr lang="fa-IR" sz="1800" b="1" dirty="0">
                          <a:effectLst/>
                          <a:cs typeface="B Mitra" pitchFamily="2" charset="-78"/>
                        </a:rPr>
                        <a:t>میزان آب مورد نیاز</a:t>
                      </a:r>
                      <a:endParaRPr lang="en-US" sz="1600" b="1" dirty="0">
                        <a:effectLst/>
                        <a:latin typeface="Calibri"/>
                        <a:ea typeface="Calibri"/>
                        <a:cs typeface="B Mitra" pitchFamily="2" charset="-78"/>
                      </a:endParaRPr>
                    </a:p>
                  </a:txBody>
                  <a:tcPr marL="68580" marR="68580" marT="0" marB="0"/>
                </a:tc>
                <a:tc>
                  <a:txBody>
                    <a:bodyPr/>
                    <a:lstStyle/>
                    <a:p>
                      <a:pPr algn="ctr" rtl="1">
                        <a:lnSpc>
                          <a:spcPct val="115000"/>
                        </a:lnSpc>
                        <a:spcAft>
                          <a:spcPts val="0"/>
                        </a:spcAft>
                      </a:pPr>
                      <a:r>
                        <a:rPr lang="fa-IR" sz="1800" b="1" dirty="0">
                          <a:effectLst/>
                          <a:cs typeface="B Mitra" pitchFamily="2" charset="-78"/>
                        </a:rPr>
                        <a:t>جمعیت</a:t>
                      </a:r>
                      <a:endParaRPr lang="en-US" sz="1600" b="1" dirty="0">
                        <a:effectLst/>
                        <a:latin typeface="Calibri"/>
                        <a:ea typeface="Calibri"/>
                        <a:cs typeface="B Mitra" pitchFamily="2" charset="-78"/>
                      </a:endParaRPr>
                    </a:p>
                  </a:txBody>
                  <a:tcPr marL="68580" marR="68580" marT="0" marB="0"/>
                </a:tc>
                <a:tc>
                  <a:txBody>
                    <a:bodyPr/>
                    <a:lstStyle/>
                    <a:p>
                      <a:pPr algn="ctr" rtl="1">
                        <a:lnSpc>
                          <a:spcPct val="115000"/>
                        </a:lnSpc>
                        <a:spcAft>
                          <a:spcPts val="0"/>
                        </a:spcAft>
                      </a:pPr>
                      <a:r>
                        <a:rPr lang="fa-IR" sz="1800" b="1" dirty="0">
                          <a:effectLst/>
                          <a:cs typeface="B Mitra" pitchFamily="2" charset="-78"/>
                        </a:rPr>
                        <a:t>میزان آب مورد نیاز</a:t>
                      </a:r>
                      <a:endParaRPr lang="en-US" sz="1600" b="1" dirty="0">
                        <a:effectLst/>
                        <a:latin typeface="Calibri"/>
                        <a:ea typeface="Calibri"/>
                        <a:cs typeface="B Mitra" pitchFamily="2" charset="-78"/>
                      </a:endParaRPr>
                    </a:p>
                  </a:txBody>
                  <a:tcPr marL="68580" marR="68580" marT="0" marB="0"/>
                </a:tc>
              </a:tr>
              <a:tr h="407466">
                <a:tc>
                  <a:txBody>
                    <a:bodyPr/>
                    <a:lstStyle/>
                    <a:p>
                      <a:pPr algn="ctr" rtl="1">
                        <a:lnSpc>
                          <a:spcPct val="250000"/>
                        </a:lnSpc>
                        <a:spcAft>
                          <a:spcPts val="0"/>
                        </a:spcAft>
                      </a:pPr>
                      <a:r>
                        <a:rPr lang="fa-IR" sz="2000" dirty="0">
                          <a:effectLst/>
                          <a:cs typeface="B Mitra" pitchFamily="2" charset="-78"/>
                        </a:rPr>
                        <a:t>اروند</a:t>
                      </a:r>
                      <a:endParaRPr lang="en-US" sz="18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r>
              <a:tr h="407466">
                <a:tc>
                  <a:txBody>
                    <a:bodyPr/>
                    <a:lstStyle/>
                    <a:p>
                      <a:pPr algn="ctr" rtl="1">
                        <a:lnSpc>
                          <a:spcPct val="250000"/>
                        </a:lnSpc>
                        <a:spcAft>
                          <a:spcPts val="0"/>
                        </a:spcAft>
                      </a:pPr>
                      <a:r>
                        <a:rPr lang="fa-IR" sz="2000" dirty="0">
                          <a:effectLst/>
                          <a:cs typeface="B Mitra" pitchFamily="2" charset="-78"/>
                        </a:rPr>
                        <a:t>چابهار</a:t>
                      </a:r>
                      <a:endParaRPr lang="en-US" sz="18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dirty="0">
                          <a:effectLst/>
                          <a:cs typeface="B Mitra" pitchFamily="2" charset="-78"/>
                        </a:rPr>
                        <a:t> </a:t>
                      </a:r>
                      <a:endParaRPr lang="en-US" sz="16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r>
              <a:tr h="407466">
                <a:tc>
                  <a:txBody>
                    <a:bodyPr/>
                    <a:lstStyle/>
                    <a:p>
                      <a:pPr algn="ctr" rtl="1">
                        <a:lnSpc>
                          <a:spcPct val="250000"/>
                        </a:lnSpc>
                        <a:spcAft>
                          <a:spcPts val="0"/>
                        </a:spcAft>
                      </a:pPr>
                      <a:r>
                        <a:rPr lang="fa-IR" sz="2000" dirty="0">
                          <a:effectLst/>
                          <a:cs typeface="B Mitra" pitchFamily="2" charset="-78"/>
                        </a:rPr>
                        <a:t>قشم</a:t>
                      </a:r>
                      <a:endParaRPr lang="en-US" sz="18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dirty="0">
                          <a:effectLst/>
                          <a:cs typeface="B Mitra" pitchFamily="2" charset="-78"/>
                        </a:rPr>
                        <a:t> </a:t>
                      </a:r>
                      <a:endParaRPr lang="en-US" sz="16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a:effectLst/>
                          <a:cs typeface="B Mitra" pitchFamily="2" charset="-78"/>
                        </a:rPr>
                        <a:t> </a:t>
                      </a:r>
                      <a:endParaRPr lang="en-US" sz="1600">
                        <a:effectLst/>
                        <a:latin typeface="Calibri"/>
                        <a:ea typeface="Calibri"/>
                        <a:cs typeface="B Mitra" pitchFamily="2" charset="-78"/>
                      </a:endParaRPr>
                    </a:p>
                  </a:txBody>
                  <a:tcPr marL="68580" marR="68580" marT="0" marB="0" anchor="ctr"/>
                </a:tc>
              </a:tr>
              <a:tr h="407466">
                <a:tc>
                  <a:txBody>
                    <a:bodyPr/>
                    <a:lstStyle/>
                    <a:p>
                      <a:pPr algn="ctr" rtl="1">
                        <a:lnSpc>
                          <a:spcPct val="250000"/>
                        </a:lnSpc>
                        <a:spcAft>
                          <a:spcPts val="0"/>
                        </a:spcAft>
                      </a:pPr>
                      <a:r>
                        <a:rPr lang="fa-IR" sz="2000" dirty="0">
                          <a:effectLst/>
                          <a:cs typeface="B Mitra" pitchFamily="2" charset="-78"/>
                        </a:rPr>
                        <a:t>کیش</a:t>
                      </a:r>
                      <a:endParaRPr lang="en-US" sz="18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dirty="0">
                          <a:effectLst/>
                          <a:cs typeface="B Mitra" pitchFamily="2" charset="-78"/>
                        </a:rPr>
                        <a:t> </a:t>
                      </a:r>
                      <a:endParaRPr lang="en-US" sz="16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dirty="0">
                          <a:effectLst/>
                          <a:cs typeface="B Mitra" pitchFamily="2" charset="-78"/>
                        </a:rPr>
                        <a:t> </a:t>
                      </a:r>
                      <a:endParaRPr lang="en-US" sz="16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dirty="0">
                          <a:effectLst/>
                          <a:cs typeface="B Mitra" pitchFamily="2" charset="-78"/>
                        </a:rPr>
                        <a:t> </a:t>
                      </a:r>
                      <a:endParaRPr lang="en-US" sz="1600" dirty="0">
                        <a:effectLst/>
                        <a:latin typeface="Calibri"/>
                        <a:ea typeface="Calibri"/>
                        <a:cs typeface="B Mitra" pitchFamily="2" charset="-78"/>
                      </a:endParaRPr>
                    </a:p>
                  </a:txBody>
                  <a:tcPr marL="68580" marR="68580" marT="0" marB="0" anchor="ctr"/>
                </a:tc>
                <a:tc>
                  <a:txBody>
                    <a:bodyPr/>
                    <a:lstStyle/>
                    <a:p>
                      <a:pPr algn="ctr" rtl="1">
                        <a:lnSpc>
                          <a:spcPct val="250000"/>
                        </a:lnSpc>
                        <a:spcAft>
                          <a:spcPts val="0"/>
                        </a:spcAft>
                      </a:pPr>
                      <a:r>
                        <a:rPr lang="fa-IR" sz="1800" dirty="0">
                          <a:effectLst/>
                          <a:cs typeface="B Mitra" pitchFamily="2" charset="-78"/>
                        </a:rPr>
                        <a:t> </a:t>
                      </a:r>
                      <a:endParaRPr lang="en-US" sz="1600" dirty="0">
                        <a:effectLst/>
                        <a:latin typeface="Calibri"/>
                        <a:ea typeface="Calibri"/>
                        <a:cs typeface="B Mitra" pitchFamily="2" charset="-78"/>
                      </a:endParaRPr>
                    </a:p>
                  </a:txBody>
                  <a:tcPr marL="68580" marR="68580" marT="0" marB="0" anchor="ctr"/>
                </a:tc>
              </a:tr>
            </a:tbl>
          </a:graphicData>
        </a:graphic>
      </p:graphicFrame>
    </p:spTree>
    <p:extLst>
      <p:ext uri="{BB962C8B-B14F-4D97-AF65-F5344CB8AC3E}">
        <p14:creationId xmlns:p14="http://schemas.microsoft.com/office/powerpoint/2010/main" xmlns="" val="355056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منطقه آزاد اروند – اطلاعات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15</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9552" y="1270135"/>
            <a:ext cx="8056688" cy="4422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2840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منطقه آزاد چابهار– اطلاعات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16</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1052736"/>
            <a:ext cx="7992888" cy="471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6338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منطقه آزاد قشم– اطلاعات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17</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1052736"/>
            <a:ext cx="7992888" cy="47525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74798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منطقه آزاد قشم– اطلاعات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18</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7169"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55576" y="1124744"/>
            <a:ext cx="7920880" cy="48365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03782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منطقه آزاد کیش– اطلاعات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19</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1052736"/>
            <a:ext cx="7488832"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22201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6624736" cy="864096"/>
          </a:xfrm>
        </p:spPr>
        <p:txBody>
          <a:bodyPr>
            <a:normAutofit/>
          </a:bodyPr>
          <a:lstStyle/>
          <a:p>
            <a:r>
              <a:rPr lang="fa-IR" sz="4800" dirty="0" smtClean="0">
                <a:latin typeface="IranNastaliq" pitchFamily="18" charset="0"/>
                <a:cs typeface="IranNastaliq" pitchFamily="18" charset="0"/>
              </a:rPr>
              <a:t>مقدمه :      بحران آب شیرین – سهم آب شیرین از کل آب موجود</a:t>
            </a:r>
            <a:endParaRPr lang="fa-IR" sz="4800" dirty="0">
              <a:latin typeface="IranNastaliq" pitchFamily="18" charset="0"/>
              <a:cs typeface="IranNastaliq" pitchFamily="18" charset="0"/>
            </a:endParaRPr>
          </a:p>
        </p:txBody>
      </p:sp>
      <p:pic>
        <p:nvPicPr>
          <p:cNvPr id="8" name="Picture 7" descr="C:\Users\m.khazraei\Pictures\WATER\8.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9439" y="1124744"/>
            <a:ext cx="8479025" cy="4320479"/>
          </a:xfrm>
          <a:prstGeom prst="rect">
            <a:avLst/>
          </a:prstGeom>
          <a:noFill/>
          <a:ln>
            <a:noFill/>
          </a:ln>
        </p:spPr>
      </p:pic>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2</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Tree>
    <p:extLst>
      <p:ext uri="{BB962C8B-B14F-4D97-AF65-F5344CB8AC3E}">
        <p14:creationId xmlns:p14="http://schemas.microsoft.com/office/powerpoint/2010/main" xmlns="" val="1398857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منطقه آزاد کیش– اطلاعات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20</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99592" y="1052736"/>
            <a:ext cx="7488832" cy="48965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9796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624" y="836712"/>
            <a:ext cx="7200800" cy="864096"/>
          </a:xfrm>
        </p:spPr>
        <p:txBody>
          <a:bodyPr>
            <a:noAutofit/>
          </a:bodyPr>
          <a:lstStyle/>
          <a:p>
            <a:r>
              <a:rPr lang="fa-IR" sz="8000" dirty="0" smtClean="0">
                <a:latin typeface="IranNastaliq" pitchFamily="18" charset="0"/>
                <a:cs typeface="IranNastaliq" pitchFamily="18" charset="0"/>
              </a:rPr>
              <a:t>با تشکر از بذل توجه شما</a:t>
            </a:r>
            <a:endParaRPr lang="fa-IR" sz="4800" dirty="0">
              <a:latin typeface="IranNastaliq" pitchFamily="18" charset="0"/>
              <a:cs typeface="IranNastaliq" pitchFamily="18" charset="0"/>
            </a:endParaRPr>
          </a:p>
        </p:txBody>
      </p:sp>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21</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9" name="Picture 8" descr="http://www.populationeducation.org/sites/default/files/world-map-water.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3194" y="2145238"/>
            <a:ext cx="7555230" cy="4596130"/>
          </a:xfrm>
          <a:prstGeom prst="rect">
            <a:avLst/>
          </a:prstGeom>
          <a:noFill/>
          <a:ln>
            <a:noFill/>
          </a:ln>
        </p:spPr>
      </p:pic>
    </p:spTree>
    <p:extLst>
      <p:ext uri="{BB962C8B-B14F-4D97-AF65-F5344CB8AC3E}">
        <p14:creationId xmlns:p14="http://schemas.microsoft.com/office/powerpoint/2010/main" xmlns="" val="2648187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5400600" cy="864096"/>
          </a:xfrm>
        </p:spPr>
        <p:txBody>
          <a:bodyPr>
            <a:normAutofit/>
          </a:bodyPr>
          <a:lstStyle/>
          <a:p>
            <a:r>
              <a:rPr lang="fa-IR" sz="4800" dirty="0" smtClean="0">
                <a:latin typeface="IranNastaliq" pitchFamily="18" charset="0"/>
                <a:cs typeface="IranNastaliq" pitchFamily="18" charset="0"/>
              </a:rPr>
              <a:t>مقدمه :      بحران آب شیرین – ضریب </a:t>
            </a:r>
            <a:r>
              <a:rPr lang="en-US" sz="2800" dirty="0" smtClean="0">
                <a:latin typeface="IranNastaliq" pitchFamily="18" charset="0"/>
                <a:cs typeface="IranNastaliq" pitchFamily="18" charset="0"/>
              </a:rPr>
              <a:t>WEI</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3</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3" name="TextBox 2"/>
          <p:cNvSpPr txBox="1"/>
          <p:nvPr/>
        </p:nvSpPr>
        <p:spPr>
          <a:xfrm>
            <a:off x="4572000" y="1432320"/>
            <a:ext cx="4392488" cy="2631490"/>
          </a:xfrm>
          <a:prstGeom prst="rect">
            <a:avLst/>
          </a:prstGeom>
          <a:noFill/>
        </p:spPr>
        <p:txBody>
          <a:bodyPr wrap="square" rtlCol="1">
            <a:spAutoFit/>
          </a:bodyPr>
          <a:lstStyle/>
          <a:p>
            <a:pPr>
              <a:lnSpc>
                <a:spcPct val="150000"/>
              </a:lnSpc>
            </a:pPr>
            <a:r>
              <a:rPr lang="fa-IR" sz="2000" dirty="0" smtClean="0">
                <a:cs typeface="B Yekan" pitchFamily="2" charset="-78"/>
              </a:rPr>
              <a:t>ضریب </a:t>
            </a:r>
            <a:r>
              <a:rPr lang="en-US" sz="2000" b="1" dirty="0" smtClean="0">
                <a:effectLst>
                  <a:outerShdw blurRad="38100" dist="38100" dir="2700000" algn="tl">
                    <a:srgbClr val="000000">
                      <a:alpha val="43137"/>
                    </a:srgbClr>
                  </a:outerShdw>
                </a:effectLst>
                <a:cs typeface="B Yekan" pitchFamily="2" charset="-78"/>
              </a:rPr>
              <a:t>WEI</a:t>
            </a:r>
            <a:r>
              <a:rPr lang="fa-IR" sz="2000" dirty="0" smtClean="0">
                <a:cs typeface="B Yekan" pitchFamily="2" charset="-78"/>
              </a:rPr>
              <a:t>:</a:t>
            </a:r>
          </a:p>
          <a:p>
            <a:pPr>
              <a:lnSpc>
                <a:spcPct val="150000"/>
              </a:lnSpc>
            </a:pPr>
            <a:r>
              <a:rPr lang="fa-IR" dirty="0" smtClean="0">
                <a:cs typeface="B Yekan" pitchFamily="2" charset="-78"/>
              </a:rPr>
              <a:t>میزان کل آب شیرین مصرفی / کل آب شیرین موجود      (در بازه 20 ساله)</a:t>
            </a:r>
          </a:p>
          <a:p>
            <a:pPr>
              <a:lnSpc>
                <a:spcPct val="150000"/>
              </a:lnSpc>
            </a:pPr>
            <a:endParaRPr lang="fa-IR" dirty="0" smtClean="0">
              <a:cs typeface="B Yekan" pitchFamily="2" charset="-78"/>
            </a:endParaRPr>
          </a:p>
          <a:p>
            <a:pPr algn="ctr">
              <a:lnSpc>
                <a:spcPct val="150000"/>
              </a:lnSpc>
            </a:pPr>
            <a:r>
              <a:rPr lang="en-US" dirty="0" smtClean="0">
                <a:cs typeface="B Yekan" pitchFamily="2" charset="-78"/>
              </a:rPr>
              <a:t>WEI&gt;20%</a:t>
            </a:r>
            <a:r>
              <a:rPr lang="fa-IR" dirty="0" smtClean="0">
                <a:cs typeface="B Yekan" pitchFamily="2" charset="-78"/>
              </a:rPr>
              <a:t> تحت استرسی آبی</a:t>
            </a:r>
          </a:p>
          <a:p>
            <a:pPr algn="ctr">
              <a:lnSpc>
                <a:spcPct val="150000"/>
              </a:lnSpc>
            </a:pPr>
            <a:r>
              <a:rPr lang="en-US" dirty="0" smtClean="0">
                <a:cs typeface="B Yekan" pitchFamily="2" charset="-78"/>
              </a:rPr>
              <a:t>WEI&gt;40%</a:t>
            </a:r>
            <a:r>
              <a:rPr lang="fa-IR" dirty="0" smtClean="0">
                <a:cs typeface="B Yekan" pitchFamily="2" charset="-78"/>
              </a:rPr>
              <a:t> تحت بحران آبی</a:t>
            </a:r>
            <a:endParaRPr lang="fa-IR" dirty="0">
              <a:cs typeface="B Yekan" pitchFamily="2" charset="-78"/>
            </a:endParaRPr>
          </a:p>
        </p:txBody>
      </p:sp>
      <p:pic>
        <p:nvPicPr>
          <p:cNvPr id="8" name="Picture 7" descr="C:\Users\m.khazraei\Pictures\WATER\1.jpg"/>
          <p:cNvPicPr/>
          <p:nvPr/>
        </p:nvPicPr>
        <p:blipFill rotWithShape="1">
          <a:blip r:embed="rId4" cstate="print">
            <a:extLst>
              <a:ext uri="{28A0092B-C50C-407E-A947-70E740481C1C}">
                <a14:useLocalDpi xmlns:a14="http://schemas.microsoft.com/office/drawing/2010/main" xmlns="" val="0"/>
              </a:ext>
            </a:extLst>
          </a:blip>
          <a:srcRect b="11661"/>
          <a:stretch/>
        </p:blipFill>
        <p:spPr bwMode="auto">
          <a:xfrm>
            <a:off x="683568" y="1412776"/>
            <a:ext cx="3888432" cy="3816424"/>
          </a:xfrm>
          <a:prstGeom prst="rect">
            <a:avLst/>
          </a:prstGeom>
          <a:noFill/>
          <a:ln>
            <a:noFill/>
          </a:ln>
        </p:spPr>
      </p:pic>
    </p:spTree>
    <p:extLst>
      <p:ext uri="{BB962C8B-B14F-4D97-AF65-F5344CB8AC3E}">
        <p14:creationId xmlns:p14="http://schemas.microsoft.com/office/powerpoint/2010/main" xmlns="" val="386302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5400600" cy="864096"/>
          </a:xfrm>
        </p:spPr>
        <p:txBody>
          <a:bodyPr>
            <a:normAutofit/>
          </a:bodyPr>
          <a:lstStyle/>
          <a:p>
            <a:r>
              <a:rPr lang="fa-IR" sz="4800" dirty="0" smtClean="0">
                <a:latin typeface="IranNastaliq" pitchFamily="18" charset="0"/>
                <a:cs typeface="IranNastaliq" pitchFamily="18" charset="0"/>
              </a:rPr>
              <a:t>مقدمه :      بحران آب شیرین – گستردگی بحران آبی</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4</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pic>
        <p:nvPicPr>
          <p:cNvPr id="9" name="Picture 8" descr="http://cnx.org/resources/788d5a276039693284721e4fd1001ff88e02fad5/graphics20.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1152778"/>
            <a:ext cx="8640960" cy="3572366"/>
          </a:xfrm>
          <a:prstGeom prst="rect">
            <a:avLst/>
          </a:prstGeom>
          <a:noFill/>
          <a:ln>
            <a:noFill/>
          </a:ln>
        </p:spPr>
      </p:pic>
      <p:sp>
        <p:nvSpPr>
          <p:cNvPr id="3" name="TextBox 2"/>
          <p:cNvSpPr txBox="1"/>
          <p:nvPr/>
        </p:nvSpPr>
        <p:spPr>
          <a:xfrm>
            <a:off x="179512" y="4725144"/>
            <a:ext cx="8568952" cy="473206"/>
          </a:xfrm>
          <a:prstGeom prst="rect">
            <a:avLst/>
          </a:prstGeom>
          <a:noFill/>
        </p:spPr>
        <p:txBody>
          <a:bodyPr wrap="square" rtlCol="1">
            <a:spAutoFit/>
          </a:bodyPr>
          <a:lstStyle/>
          <a:p>
            <a:pPr algn="ctr">
              <a:lnSpc>
                <a:spcPct val="150000"/>
              </a:lnSpc>
            </a:pPr>
            <a:r>
              <a:rPr lang="en-US" dirty="0" smtClean="0">
                <a:cs typeface="B Yekan" pitchFamily="2" charset="-78"/>
              </a:rPr>
              <a:t>WEI&gt;20%</a:t>
            </a:r>
            <a:r>
              <a:rPr lang="fa-IR" dirty="0" smtClean="0">
                <a:cs typeface="B Yekan" pitchFamily="2" charset="-78"/>
              </a:rPr>
              <a:t> تحت استرسی آبی	</a:t>
            </a:r>
            <a:r>
              <a:rPr lang="en-US" dirty="0" smtClean="0">
                <a:cs typeface="B Yekan" pitchFamily="2" charset="-78"/>
              </a:rPr>
              <a:t>WEI&gt;40%</a:t>
            </a:r>
            <a:r>
              <a:rPr lang="fa-IR" dirty="0" smtClean="0">
                <a:cs typeface="B Yekan" pitchFamily="2" charset="-78"/>
              </a:rPr>
              <a:t> تحت بحران آبی</a:t>
            </a:r>
            <a:endParaRPr lang="fa-IR" dirty="0">
              <a:cs typeface="B Yekan" pitchFamily="2" charset="-78"/>
            </a:endParaRPr>
          </a:p>
        </p:txBody>
      </p:sp>
    </p:spTree>
    <p:extLst>
      <p:ext uri="{BB962C8B-B14F-4D97-AF65-F5344CB8AC3E}">
        <p14:creationId xmlns:p14="http://schemas.microsoft.com/office/powerpoint/2010/main" xmlns="" val="3004899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5400600" cy="864096"/>
          </a:xfrm>
        </p:spPr>
        <p:txBody>
          <a:bodyPr>
            <a:normAutofit/>
          </a:bodyPr>
          <a:lstStyle/>
          <a:p>
            <a:r>
              <a:rPr lang="fa-IR" sz="4800" dirty="0" smtClean="0">
                <a:latin typeface="IranNastaliq" pitchFamily="18" charset="0"/>
                <a:cs typeface="IranNastaliq" pitchFamily="18" charset="0"/>
              </a:rPr>
              <a:t>مقدمه :      بحران آب شیرین –رابطه مصرف  و جمعیت</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5</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3" name="TextBox 2"/>
          <p:cNvSpPr txBox="1"/>
          <p:nvPr/>
        </p:nvSpPr>
        <p:spPr>
          <a:xfrm>
            <a:off x="5289691" y="2407821"/>
            <a:ext cx="3456384" cy="1754326"/>
          </a:xfrm>
          <a:prstGeom prst="rect">
            <a:avLst/>
          </a:prstGeom>
          <a:noFill/>
        </p:spPr>
        <p:txBody>
          <a:bodyPr wrap="square" rtlCol="1">
            <a:spAutoFit/>
          </a:bodyPr>
          <a:lstStyle/>
          <a:p>
            <a:pPr algn="ctr">
              <a:lnSpc>
                <a:spcPct val="200000"/>
              </a:lnSpc>
            </a:pPr>
            <a:r>
              <a:rPr lang="fa-IR" dirty="0" smtClean="0">
                <a:cs typeface="B Yekan" pitchFamily="2" charset="-78"/>
              </a:rPr>
              <a:t>نسبت بیش از 2 برابر سرعت رشد میزان نیاز آب به سرعت رشد جمعیت در بازه زمانی 1900 – 2025</a:t>
            </a:r>
            <a:endParaRPr lang="fa-IR" dirty="0">
              <a:cs typeface="B Yekan" pitchFamily="2" charset="-78"/>
            </a:endParaRPr>
          </a:p>
        </p:txBody>
      </p:sp>
      <p:pic>
        <p:nvPicPr>
          <p:cNvPr id="8" name="Picture 7" descr="C:\Users\m.khazraei\Pictures\WATER\2.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1274642"/>
            <a:ext cx="4896544" cy="4026566"/>
          </a:xfrm>
          <a:prstGeom prst="rect">
            <a:avLst/>
          </a:prstGeom>
          <a:noFill/>
          <a:ln>
            <a:noFill/>
          </a:ln>
        </p:spPr>
      </p:pic>
    </p:spTree>
    <p:extLst>
      <p:ext uri="{BB962C8B-B14F-4D97-AF65-F5344CB8AC3E}">
        <p14:creationId xmlns:p14="http://schemas.microsoft.com/office/powerpoint/2010/main" xmlns="" val="1968969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5400600" cy="864096"/>
          </a:xfrm>
        </p:spPr>
        <p:txBody>
          <a:bodyPr>
            <a:normAutofit/>
          </a:bodyPr>
          <a:lstStyle/>
          <a:p>
            <a:r>
              <a:rPr lang="fa-IR" sz="4800" dirty="0" smtClean="0">
                <a:latin typeface="IranNastaliq" pitchFamily="18" charset="0"/>
                <a:cs typeface="IranNastaliq" pitchFamily="18" charset="0"/>
              </a:rPr>
              <a:t>مقدمه :      بحران آب شیرین –نقشه کمبود منابع آبی</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6</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pic>
        <p:nvPicPr>
          <p:cNvPr id="9" name="Picture 8" descr="C:\Users\m.khazraei\Pictures\WATER\3.jpg"/>
          <p:cNvPicPr/>
          <p:nvPr/>
        </p:nvPicPr>
        <p:blipFill rotWithShape="1">
          <a:blip r:embed="rId4" cstate="print">
            <a:extLst>
              <a:ext uri="{28A0092B-C50C-407E-A947-70E740481C1C}">
                <a14:useLocalDpi xmlns:a14="http://schemas.microsoft.com/office/drawing/2010/main" xmlns="" val="0"/>
              </a:ext>
            </a:extLst>
          </a:blip>
          <a:srcRect l="2294"/>
          <a:stretch/>
        </p:blipFill>
        <p:spPr bwMode="auto">
          <a:xfrm>
            <a:off x="798286" y="1083139"/>
            <a:ext cx="7951598" cy="4074053"/>
          </a:xfrm>
          <a:prstGeom prst="rect">
            <a:avLst/>
          </a:prstGeom>
          <a:noFill/>
          <a:ln>
            <a:noFill/>
          </a:ln>
        </p:spPr>
      </p:pic>
      <p:sp>
        <p:nvSpPr>
          <p:cNvPr id="3" name="TextBox 2"/>
          <p:cNvSpPr txBox="1"/>
          <p:nvPr/>
        </p:nvSpPr>
        <p:spPr>
          <a:xfrm>
            <a:off x="251520" y="4379620"/>
            <a:ext cx="8514141" cy="1569660"/>
          </a:xfrm>
          <a:prstGeom prst="rect">
            <a:avLst/>
          </a:prstGeom>
          <a:solidFill>
            <a:schemeClr val="bg1"/>
          </a:solidFill>
        </p:spPr>
        <p:txBody>
          <a:bodyPr wrap="square" rtlCol="1">
            <a:spAutoFit/>
          </a:bodyPr>
          <a:lstStyle/>
          <a:p>
            <a:pPr lvl="0">
              <a:lnSpc>
                <a:spcPct val="150000"/>
              </a:lnSpc>
            </a:pPr>
            <a:r>
              <a:rPr lang="fa-IR" sz="1600" b="1" dirty="0" smtClean="0">
                <a:cs typeface="B Yekan" pitchFamily="2" charset="-78"/>
              </a:rPr>
              <a:t>کمبود </a:t>
            </a:r>
            <a:r>
              <a:rPr lang="fa-IR" sz="1600" b="1" dirty="0">
                <a:cs typeface="B Yekan" pitchFamily="2" charset="-78"/>
              </a:rPr>
              <a:t>فیزیکی آب: </a:t>
            </a:r>
            <a:r>
              <a:rPr lang="fa-IR" sz="1600" dirty="0">
                <a:cs typeface="B Yekan" pitchFamily="2" charset="-78"/>
              </a:rPr>
              <a:t>بدلیل استفاده از بیش از 75% آب شیرین موجود جهت زراعت، صنعت و استفاده شهری، با مشکل فیزیکی کمبود آب مواجه می باشند.</a:t>
            </a:r>
            <a:endParaRPr lang="en-US" sz="1600" dirty="0">
              <a:cs typeface="B Yekan" pitchFamily="2" charset="-78"/>
            </a:endParaRPr>
          </a:p>
          <a:p>
            <a:pPr lvl="0">
              <a:lnSpc>
                <a:spcPct val="150000"/>
              </a:lnSpc>
            </a:pPr>
            <a:r>
              <a:rPr lang="fa-IR" sz="1600" b="1" dirty="0">
                <a:cs typeface="B Yekan" pitchFamily="2" charset="-78"/>
              </a:rPr>
              <a:t>نزدیک به کمبود فیزیکی آب: </a:t>
            </a:r>
            <a:r>
              <a:rPr lang="fa-IR" sz="1600" dirty="0">
                <a:cs typeface="B Yekan" pitchFamily="2" charset="-78"/>
              </a:rPr>
              <a:t>بیش از 60% آب موجود مورد مصرف قرار میگیرد.</a:t>
            </a:r>
            <a:endParaRPr lang="en-US" sz="1600" dirty="0">
              <a:cs typeface="B Yekan" pitchFamily="2" charset="-78"/>
            </a:endParaRPr>
          </a:p>
          <a:p>
            <a:pPr lvl="0">
              <a:lnSpc>
                <a:spcPct val="150000"/>
              </a:lnSpc>
            </a:pPr>
            <a:r>
              <a:rPr lang="fa-IR" sz="1600" b="1" dirty="0">
                <a:cs typeface="B Yekan" pitchFamily="2" charset="-78"/>
              </a:rPr>
              <a:t>کمبود اقتصادی آب: </a:t>
            </a:r>
            <a:r>
              <a:rPr lang="fa-IR" sz="1600" dirty="0" smtClean="0">
                <a:cs typeface="B Yekan" pitchFamily="2" charset="-78"/>
              </a:rPr>
              <a:t>وجود </a:t>
            </a:r>
            <a:r>
              <a:rPr lang="fa-IR" sz="1600" dirty="0">
                <a:cs typeface="B Yekan" pitchFamily="2" charset="-78"/>
              </a:rPr>
              <a:t>آب در طبیعت، </a:t>
            </a:r>
            <a:r>
              <a:rPr lang="fa-IR" sz="1600" dirty="0" smtClean="0">
                <a:cs typeface="B Yekan" pitchFamily="2" charset="-78"/>
              </a:rPr>
              <a:t>ولی بدلیل </a:t>
            </a:r>
            <a:r>
              <a:rPr lang="fa-IR" sz="1600" dirty="0">
                <a:cs typeface="B Yekan" pitchFamily="2" charset="-78"/>
              </a:rPr>
              <a:t>کمبود نیروی انسانی، صنعت و یا سرمایه لازم، </a:t>
            </a:r>
            <a:r>
              <a:rPr lang="fa-IR" sz="1600" dirty="0" smtClean="0">
                <a:cs typeface="B Yekan" pitchFamily="2" charset="-78"/>
              </a:rPr>
              <a:t>جهت استحصال</a:t>
            </a:r>
            <a:endParaRPr lang="en-US" sz="1600" dirty="0">
              <a:cs typeface="B Yekan" pitchFamily="2" charset="-78"/>
            </a:endParaRPr>
          </a:p>
        </p:txBody>
      </p:sp>
    </p:spTree>
    <p:extLst>
      <p:ext uri="{BB962C8B-B14F-4D97-AF65-F5344CB8AC3E}">
        <p14:creationId xmlns:p14="http://schemas.microsoft.com/office/powerpoint/2010/main" xmlns="" val="3210627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632" y="260648"/>
            <a:ext cx="5400600" cy="864096"/>
          </a:xfrm>
        </p:spPr>
        <p:txBody>
          <a:bodyPr>
            <a:normAutofit/>
          </a:bodyPr>
          <a:lstStyle/>
          <a:p>
            <a:r>
              <a:rPr lang="fa-IR" sz="4800" dirty="0" smtClean="0">
                <a:latin typeface="IranNastaliq" pitchFamily="18" charset="0"/>
                <a:cs typeface="IranNastaliq" pitchFamily="18" charset="0"/>
              </a:rPr>
              <a:t>مقدمه : نمک زدایی و  آب شیرین کن ها</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7</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3" name="TextBox 2"/>
          <p:cNvSpPr txBox="1"/>
          <p:nvPr/>
        </p:nvSpPr>
        <p:spPr>
          <a:xfrm>
            <a:off x="314929" y="1268760"/>
            <a:ext cx="8514141" cy="888705"/>
          </a:xfrm>
          <a:prstGeom prst="rect">
            <a:avLst/>
          </a:prstGeom>
          <a:solidFill>
            <a:schemeClr val="bg1"/>
          </a:solidFill>
        </p:spPr>
        <p:txBody>
          <a:bodyPr wrap="square" rtlCol="1">
            <a:spAutoFit/>
          </a:bodyPr>
          <a:lstStyle/>
          <a:p>
            <a:pPr lvl="0" algn="ctr">
              <a:lnSpc>
                <a:spcPct val="150000"/>
              </a:lnSpc>
            </a:pPr>
            <a:r>
              <a:rPr lang="fa-IR" dirty="0" smtClean="0">
                <a:cs typeface="B Yekan" pitchFamily="2" charset="-78"/>
              </a:rPr>
              <a:t>بیش از 23.000 واحد نمک زدایی در بیش از 150 کشور روزانه بیش از 85.000 مترمکعب آب را در جهت مصرف آماده سازی می نمایند که بیش از نیمی از آنها در خاورمیانه جای گرفته اند. </a:t>
            </a:r>
            <a:endParaRPr lang="en-US" dirty="0">
              <a:cs typeface="B Yekan" pitchFamily="2" charset="-78"/>
            </a:endParaRPr>
          </a:p>
        </p:txBody>
      </p:sp>
      <p:pic>
        <p:nvPicPr>
          <p:cNvPr id="8" name="Picture 7" descr="C:\Users\m.khazraei\Pictures\WATER\4.jpg"/>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19672" y="2553472"/>
            <a:ext cx="6408712" cy="2819744"/>
          </a:xfrm>
          <a:prstGeom prst="rect">
            <a:avLst/>
          </a:prstGeom>
          <a:noFill/>
          <a:ln>
            <a:noFill/>
          </a:ln>
        </p:spPr>
      </p:pic>
    </p:spTree>
    <p:extLst>
      <p:ext uri="{BB962C8B-B14F-4D97-AF65-F5344CB8AC3E}">
        <p14:creationId xmlns:p14="http://schemas.microsoft.com/office/powerpoint/2010/main" xmlns="" val="783533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7344816" cy="864096"/>
          </a:xfrm>
        </p:spPr>
        <p:txBody>
          <a:bodyPr>
            <a:normAutofit/>
          </a:bodyPr>
          <a:lstStyle/>
          <a:p>
            <a:r>
              <a:rPr lang="fa-IR" sz="4800" dirty="0" smtClean="0">
                <a:latin typeface="IranNastaliq" pitchFamily="18" charset="0"/>
                <a:cs typeface="IranNastaliq" pitchFamily="18" charset="0"/>
              </a:rPr>
              <a:t>مقدمه : نمک زدایی و  آب شیرین کن ها – سطوح آب های شور و شیرین</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8</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3" name="TextBox 2"/>
          <p:cNvSpPr txBox="1"/>
          <p:nvPr/>
        </p:nvSpPr>
        <p:spPr>
          <a:xfrm>
            <a:off x="530953" y="4509120"/>
            <a:ext cx="3320967" cy="888705"/>
          </a:xfrm>
          <a:prstGeom prst="rect">
            <a:avLst/>
          </a:prstGeom>
          <a:noFill/>
          <a:ln>
            <a:noFill/>
          </a:ln>
        </p:spPr>
        <p:txBody>
          <a:bodyPr wrap="square" rtlCol="1">
            <a:spAutoFit/>
          </a:bodyPr>
          <a:lstStyle/>
          <a:p>
            <a:pPr lvl="0" algn="ctr">
              <a:lnSpc>
                <a:spcPct val="150000"/>
              </a:lnSpc>
            </a:pPr>
            <a:r>
              <a:rPr lang="fa-IR" dirty="0" smtClean="0">
                <a:cs typeface="B Yekan" pitchFamily="2" charset="-78"/>
              </a:rPr>
              <a:t>دسته بندی آب بر اساس میزان ذرات معلق موجود در آن</a:t>
            </a: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pic>
        <p:nvPicPr>
          <p:cNvPr id="1025" name="Picture 38" descr="Description: C:\Users\m.khazraei\Pictures\WATER\5.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504" y="1340768"/>
            <a:ext cx="4464496" cy="310352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descr="C:\Users\m.khazraei\Pictures\WATER\6.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572000" y="1364544"/>
            <a:ext cx="4464496" cy="3060000"/>
          </a:xfrm>
          <a:prstGeom prst="rect">
            <a:avLst/>
          </a:prstGeom>
          <a:noFill/>
          <a:ln>
            <a:noFill/>
          </a:ln>
        </p:spPr>
      </p:pic>
      <p:sp>
        <p:nvSpPr>
          <p:cNvPr id="12" name="TextBox 11"/>
          <p:cNvSpPr txBox="1"/>
          <p:nvPr/>
        </p:nvSpPr>
        <p:spPr>
          <a:xfrm>
            <a:off x="5143764" y="4509120"/>
            <a:ext cx="3320967" cy="888705"/>
          </a:xfrm>
          <a:prstGeom prst="rect">
            <a:avLst/>
          </a:prstGeom>
          <a:noFill/>
          <a:ln>
            <a:noFill/>
          </a:ln>
        </p:spPr>
        <p:txBody>
          <a:bodyPr wrap="square" rtlCol="1">
            <a:spAutoFit/>
          </a:bodyPr>
          <a:lstStyle/>
          <a:p>
            <a:pPr lvl="0" algn="ctr">
              <a:lnSpc>
                <a:spcPct val="150000"/>
              </a:lnSpc>
            </a:pPr>
            <a:r>
              <a:rPr lang="fa-IR" dirty="0" smtClean="0">
                <a:cs typeface="B Yekan" pitchFamily="2" charset="-78"/>
              </a:rPr>
              <a:t>دسته بندی آب بر اساس طعم و میزان ذرات معلق موجود</a:t>
            </a:r>
          </a:p>
        </p:txBody>
      </p:sp>
    </p:spTree>
    <p:extLst>
      <p:ext uri="{BB962C8B-B14F-4D97-AF65-F5344CB8AC3E}">
        <p14:creationId xmlns:p14="http://schemas.microsoft.com/office/powerpoint/2010/main" xmlns="" val="1814912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8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7200800" cy="864096"/>
          </a:xfrm>
        </p:spPr>
        <p:txBody>
          <a:bodyPr>
            <a:normAutofit/>
          </a:bodyPr>
          <a:lstStyle/>
          <a:p>
            <a:r>
              <a:rPr lang="fa-IR" sz="4800" dirty="0" smtClean="0">
                <a:latin typeface="IranNastaliq" pitchFamily="18" charset="0"/>
                <a:cs typeface="IranNastaliq" pitchFamily="18" charset="0"/>
              </a:rPr>
              <a:t>مقدمه : نمک زدایی و  آب شیرین کن ها – شوری منابع آب های موجود</a:t>
            </a:r>
            <a:endParaRPr lang="fa-IR" sz="2800" dirty="0">
              <a:latin typeface="IranNastaliq" pitchFamily="18" charset="0"/>
              <a:cs typeface="IranNastaliq"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399595" y="0"/>
            <a:ext cx="1744405" cy="1252736"/>
          </a:xfrm>
        </p:spPr>
      </p:pic>
      <p:sp>
        <p:nvSpPr>
          <p:cNvPr id="6" name="Title 1"/>
          <p:cNvSpPr txBox="1">
            <a:spLocks/>
          </p:cNvSpPr>
          <p:nvPr/>
        </p:nvSpPr>
        <p:spPr>
          <a:xfrm>
            <a:off x="395536" y="1268760"/>
            <a:ext cx="8352928" cy="4032448"/>
          </a:xfrm>
          <a:prstGeom prst="rect">
            <a:avLst/>
          </a:prstGeom>
        </p:spPr>
        <p:txBody>
          <a:bodyPr vert="horz" lIns="91440" tIns="45720" rIns="91440" bIns="45720" rtlCol="1" anchor="t">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endParaRPr lang="fa-IR" sz="2800" dirty="0">
              <a:latin typeface="IranNastaliq" pitchFamily="18" charset="0"/>
              <a:cs typeface="B Mitra" pitchFamily="2" charset="-78"/>
            </a:endParaRPr>
          </a:p>
        </p:txBody>
      </p:sp>
      <p:sp>
        <p:nvSpPr>
          <p:cNvPr id="7" name="Slide Number Placeholder 6"/>
          <p:cNvSpPr>
            <a:spLocks noGrp="1"/>
          </p:cNvSpPr>
          <p:nvPr>
            <p:ph type="sldNum" sz="quarter" idx="12"/>
          </p:nvPr>
        </p:nvSpPr>
        <p:spPr>
          <a:xfrm>
            <a:off x="269439" y="6085804"/>
            <a:ext cx="1767270" cy="772196"/>
          </a:xfrm>
        </p:spPr>
        <p:txBody>
          <a:bodyPr/>
          <a:lstStyle/>
          <a:p>
            <a:r>
              <a:rPr lang="fa-IR" sz="4000" dirty="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t>شماره اسلاید:              </a:t>
            </a:r>
            <a:fld id="{68F287D3-F5AA-465B-91BD-1FDA5DF8D39B}" type="slidenum">
              <a:rPr lang="fa-IR" sz="4000" smtClean="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rPr>
              <a:pPr/>
              <a:t>9</a:t>
            </a:fld>
            <a:endParaRPr lang="fa-IR" sz="4000" dirty="0">
              <a:solidFill>
                <a:schemeClr val="tx2">
                  <a:lumMod val="75000"/>
                </a:schemeClr>
              </a:solidFill>
              <a:effectLst>
                <a:outerShdw blurRad="38100" dist="38100" dir="2700000" algn="tl">
                  <a:srgbClr val="000000">
                    <a:alpha val="43137"/>
                  </a:srgbClr>
                </a:outerShdw>
              </a:effectLst>
              <a:latin typeface="IranNastaliq" pitchFamily="18" charset="0"/>
              <a:cs typeface="IranNastaliq"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a-IR"/>
          </a:p>
        </p:txBody>
      </p:sp>
      <p:graphicFrame>
        <p:nvGraphicFramePr>
          <p:cNvPr id="8" name="Table 7"/>
          <p:cNvGraphicFramePr>
            <a:graphicFrameLocks noGrp="1"/>
          </p:cNvGraphicFramePr>
          <p:nvPr>
            <p:extLst>
              <p:ext uri="{D42A27DB-BD31-4B8C-83A1-F6EECF244321}">
                <p14:modId xmlns:p14="http://schemas.microsoft.com/office/powerpoint/2010/main" xmlns="" val="949154304"/>
              </p:ext>
            </p:extLst>
          </p:nvPr>
        </p:nvGraphicFramePr>
        <p:xfrm>
          <a:off x="1763688" y="1556792"/>
          <a:ext cx="6096000" cy="3657600"/>
        </p:xfrm>
        <a:graphic>
          <a:graphicData uri="http://schemas.openxmlformats.org/drawingml/2006/table">
            <a:tbl>
              <a:tblPr rtl="1" firstRow="1" bandRow="1">
                <a:tableStyleId>{5C22544A-7EE6-4342-B048-85BDC9FD1C3A}</a:tableStyleId>
              </a:tblPr>
              <a:tblGrid>
                <a:gridCol w="4335398"/>
                <a:gridCol w="1760602"/>
              </a:tblGrid>
              <a:tr h="370840">
                <a:tc>
                  <a:txBody>
                    <a:bodyPr/>
                    <a:lstStyle/>
                    <a:p>
                      <a:pPr algn="ctr" rtl="1">
                        <a:lnSpc>
                          <a:spcPct val="150000"/>
                        </a:lnSpc>
                      </a:pPr>
                      <a:r>
                        <a:rPr lang="fa-IR" sz="2000" dirty="0" smtClean="0">
                          <a:cs typeface="B Yekan" pitchFamily="2" charset="-78"/>
                        </a:rPr>
                        <a:t>نام حوزه آب شور</a:t>
                      </a:r>
                      <a:endParaRPr lang="fa-IR" sz="2000" dirty="0">
                        <a:cs typeface="B Yekan" pitchFamily="2" charset="-78"/>
                      </a:endParaRPr>
                    </a:p>
                  </a:txBody>
                  <a:tcPr anchor="ctr"/>
                </a:tc>
                <a:tc>
                  <a:txBody>
                    <a:bodyPr/>
                    <a:lstStyle/>
                    <a:p>
                      <a:pPr algn="ctr" rtl="1">
                        <a:lnSpc>
                          <a:spcPct val="150000"/>
                        </a:lnSpc>
                      </a:pPr>
                      <a:r>
                        <a:rPr lang="fa-IR" sz="1800" dirty="0" smtClean="0">
                          <a:cs typeface="B Yekan" pitchFamily="2" charset="-78"/>
                        </a:rPr>
                        <a:t>میزان ذرات محلول</a:t>
                      </a:r>
                    </a:p>
                    <a:p>
                      <a:pPr algn="ctr" rtl="1">
                        <a:lnSpc>
                          <a:spcPct val="150000"/>
                        </a:lnSpc>
                      </a:pPr>
                      <a:r>
                        <a:rPr lang="fa-IR" sz="1800" dirty="0" smtClean="0">
                          <a:cs typeface="B Yekan" pitchFamily="2" charset="-78"/>
                        </a:rPr>
                        <a:t>(میلیگرم در لیتر)</a:t>
                      </a:r>
                      <a:endParaRPr lang="fa-IR" sz="1800" dirty="0">
                        <a:cs typeface="B Yekan" pitchFamily="2" charset="-78"/>
                      </a:endParaRPr>
                    </a:p>
                  </a:txBody>
                  <a:tcPr/>
                </a:tc>
              </a:tr>
              <a:tr h="370840">
                <a:tc>
                  <a:txBody>
                    <a:bodyPr/>
                    <a:lstStyle/>
                    <a:p>
                      <a:pPr rtl="1">
                        <a:lnSpc>
                          <a:spcPct val="150000"/>
                        </a:lnSpc>
                      </a:pPr>
                      <a:r>
                        <a:rPr lang="fa-IR" sz="2000" dirty="0" smtClean="0">
                          <a:cs typeface="B Yekan" pitchFamily="2" charset="-78"/>
                        </a:rPr>
                        <a:t>متوسط آب های</a:t>
                      </a:r>
                      <a:r>
                        <a:rPr lang="fa-IR" sz="2000" baseline="0" dirty="0" smtClean="0">
                          <a:cs typeface="B Yekan" pitchFamily="2" charset="-78"/>
                        </a:rPr>
                        <a:t> اقیانوسی</a:t>
                      </a:r>
                      <a:endParaRPr lang="fa-IR" sz="2000" dirty="0">
                        <a:cs typeface="B Yekan" pitchFamily="2" charset="-78"/>
                      </a:endParaRPr>
                    </a:p>
                  </a:txBody>
                  <a:tcPr/>
                </a:tc>
                <a:tc>
                  <a:txBody>
                    <a:bodyPr/>
                    <a:lstStyle/>
                    <a:p>
                      <a:pPr algn="ctr" rtl="1">
                        <a:lnSpc>
                          <a:spcPct val="150000"/>
                        </a:lnSpc>
                      </a:pPr>
                      <a:r>
                        <a:rPr lang="fa-IR" sz="2000" dirty="0" smtClean="0">
                          <a:cs typeface="B Yekan" pitchFamily="2" charset="-78"/>
                        </a:rPr>
                        <a:t>35.000</a:t>
                      </a:r>
                      <a:endParaRPr lang="fa-IR" sz="2000" dirty="0">
                        <a:cs typeface="B Yekan" pitchFamily="2" charset="-78"/>
                      </a:endParaRPr>
                    </a:p>
                  </a:txBody>
                  <a:tcPr/>
                </a:tc>
              </a:tr>
              <a:tr h="370840">
                <a:tc>
                  <a:txBody>
                    <a:bodyPr/>
                    <a:lstStyle/>
                    <a:p>
                      <a:pPr rtl="1">
                        <a:lnSpc>
                          <a:spcPct val="150000"/>
                        </a:lnSpc>
                      </a:pPr>
                      <a:r>
                        <a:rPr lang="fa-IR" sz="2000" dirty="0" smtClean="0">
                          <a:cs typeface="B Yekan" pitchFamily="2" charset="-78"/>
                        </a:rPr>
                        <a:t>خلیج</a:t>
                      </a:r>
                      <a:r>
                        <a:rPr lang="fa-IR" sz="2000" baseline="0" dirty="0" smtClean="0">
                          <a:cs typeface="B Yekan" pitchFamily="2" charset="-78"/>
                        </a:rPr>
                        <a:t> فارس</a:t>
                      </a:r>
                      <a:endParaRPr lang="fa-IR" sz="2000" dirty="0">
                        <a:cs typeface="B Yekan" pitchFamily="2" charset="-78"/>
                      </a:endParaRPr>
                    </a:p>
                  </a:txBody>
                  <a:tcPr/>
                </a:tc>
                <a:tc>
                  <a:txBody>
                    <a:bodyPr/>
                    <a:lstStyle/>
                    <a:p>
                      <a:pPr algn="ctr" rtl="1">
                        <a:lnSpc>
                          <a:spcPct val="150000"/>
                        </a:lnSpc>
                      </a:pPr>
                      <a:r>
                        <a:rPr lang="fa-IR" sz="2000" dirty="0" smtClean="0">
                          <a:cs typeface="B Yekan" pitchFamily="2" charset="-78"/>
                        </a:rPr>
                        <a:t>48.000</a:t>
                      </a:r>
                      <a:endParaRPr lang="fa-IR" sz="2000" dirty="0">
                        <a:cs typeface="B Yekan" pitchFamily="2" charset="-78"/>
                      </a:endParaRPr>
                    </a:p>
                  </a:txBody>
                  <a:tcPr/>
                </a:tc>
              </a:tr>
              <a:tr h="370840">
                <a:tc>
                  <a:txBody>
                    <a:bodyPr/>
                    <a:lstStyle/>
                    <a:p>
                      <a:pPr rtl="1">
                        <a:lnSpc>
                          <a:spcPct val="150000"/>
                        </a:lnSpc>
                      </a:pPr>
                      <a:r>
                        <a:rPr lang="fa-IR" sz="2000" dirty="0" smtClean="0">
                          <a:cs typeface="B Yekan" pitchFamily="2" charset="-78"/>
                        </a:rPr>
                        <a:t>خلیج مونو کالیفرنیا</a:t>
                      </a:r>
                      <a:endParaRPr lang="fa-IR" sz="2000" dirty="0">
                        <a:cs typeface="B Yekan" pitchFamily="2" charset="-78"/>
                      </a:endParaRPr>
                    </a:p>
                  </a:txBody>
                  <a:tcPr/>
                </a:tc>
                <a:tc>
                  <a:txBody>
                    <a:bodyPr/>
                    <a:lstStyle/>
                    <a:p>
                      <a:pPr algn="ctr" rtl="1">
                        <a:lnSpc>
                          <a:spcPct val="150000"/>
                        </a:lnSpc>
                      </a:pPr>
                      <a:r>
                        <a:rPr lang="fa-IR" sz="2000" dirty="0" smtClean="0">
                          <a:cs typeface="B Yekan" pitchFamily="2" charset="-78"/>
                        </a:rPr>
                        <a:t>100.000</a:t>
                      </a:r>
                      <a:endParaRPr lang="fa-IR" sz="2000" dirty="0">
                        <a:cs typeface="B Yekan" pitchFamily="2" charset="-78"/>
                      </a:endParaRPr>
                    </a:p>
                  </a:txBody>
                  <a:tcPr/>
                </a:tc>
              </a:tr>
              <a:tr h="370840">
                <a:tc>
                  <a:txBody>
                    <a:bodyPr/>
                    <a:lstStyle/>
                    <a:p>
                      <a:pPr rtl="1">
                        <a:lnSpc>
                          <a:spcPct val="150000"/>
                        </a:lnSpc>
                      </a:pPr>
                      <a:r>
                        <a:rPr lang="fa-IR" sz="2000" dirty="0" smtClean="0">
                          <a:cs typeface="B Yekan" pitchFamily="2" charset="-78"/>
                        </a:rPr>
                        <a:t>بحرالمیت</a:t>
                      </a:r>
                      <a:endParaRPr lang="fa-IR" sz="2000" dirty="0">
                        <a:cs typeface="B Yekan" pitchFamily="2" charset="-78"/>
                      </a:endParaRPr>
                    </a:p>
                  </a:txBody>
                  <a:tcPr/>
                </a:tc>
                <a:tc>
                  <a:txBody>
                    <a:bodyPr/>
                    <a:lstStyle/>
                    <a:p>
                      <a:pPr algn="ctr" rtl="1">
                        <a:lnSpc>
                          <a:spcPct val="150000"/>
                        </a:lnSpc>
                      </a:pPr>
                      <a:r>
                        <a:rPr lang="fa-IR" sz="2000" dirty="0" smtClean="0">
                          <a:cs typeface="B Yekan" pitchFamily="2" charset="-78"/>
                        </a:rPr>
                        <a:t>25.000</a:t>
                      </a:r>
                      <a:endParaRPr lang="fa-IR" sz="2000" dirty="0">
                        <a:cs typeface="B Yekan" pitchFamily="2" charset="-78"/>
                      </a:endParaRPr>
                    </a:p>
                  </a:txBody>
                  <a:tcPr/>
                </a:tc>
              </a:tr>
              <a:tr h="370840">
                <a:tc>
                  <a:txBody>
                    <a:bodyPr/>
                    <a:lstStyle/>
                    <a:p>
                      <a:pPr rtl="1">
                        <a:lnSpc>
                          <a:spcPct val="150000"/>
                        </a:lnSpc>
                      </a:pPr>
                      <a:r>
                        <a:rPr lang="fa-IR" sz="2000" dirty="0" smtClean="0">
                          <a:cs typeface="B Yekan" pitchFamily="2" charset="-78"/>
                        </a:rPr>
                        <a:t>اقیانوس منجمد شمالی</a:t>
                      </a:r>
                      <a:r>
                        <a:rPr lang="fa-IR" sz="2000" baseline="0" dirty="0" smtClean="0">
                          <a:cs typeface="B Yekan" pitchFamily="2" charset="-78"/>
                        </a:rPr>
                        <a:t> (عمق کمتر از 50 متر)</a:t>
                      </a:r>
                      <a:endParaRPr lang="fa-IR" sz="2000" dirty="0">
                        <a:cs typeface="B Yekan" pitchFamily="2" charset="-78"/>
                      </a:endParaRPr>
                    </a:p>
                  </a:txBody>
                  <a:tcPr/>
                </a:tc>
                <a:tc>
                  <a:txBody>
                    <a:bodyPr/>
                    <a:lstStyle/>
                    <a:p>
                      <a:pPr algn="ctr" rtl="1">
                        <a:lnSpc>
                          <a:spcPct val="150000"/>
                        </a:lnSpc>
                      </a:pPr>
                      <a:r>
                        <a:rPr lang="fa-IR" sz="2000" dirty="0" smtClean="0">
                          <a:cs typeface="B Yekan" pitchFamily="2" charset="-78"/>
                        </a:rPr>
                        <a:t>20.000</a:t>
                      </a:r>
                      <a:endParaRPr lang="fa-IR" sz="2000" dirty="0">
                        <a:cs typeface="B Yekan" pitchFamily="2" charset="-78"/>
                      </a:endParaRPr>
                    </a:p>
                  </a:txBody>
                  <a:tcPr/>
                </a:tc>
              </a:tr>
            </a:tbl>
          </a:graphicData>
        </a:graphic>
      </p:graphicFrame>
    </p:spTree>
    <p:extLst>
      <p:ext uri="{BB962C8B-B14F-4D97-AF65-F5344CB8AC3E}">
        <p14:creationId xmlns:p14="http://schemas.microsoft.com/office/powerpoint/2010/main" xmlns="" val="526276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619</TotalTime>
  <Words>647</Words>
  <Application>Microsoft Office PowerPoint</Application>
  <PresentationFormat>On-screen Show (4:3)</PresentationFormat>
  <Paragraphs>114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فناوری های نمک زدایی و تولید آب شیرین  در مناطق آزاد تجاری - صنعتی</vt:lpstr>
      <vt:lpstr>مقدمه :      بحران آب شیرین – سهم آب شیرین از کل آب موجود</vt:lpstr>
      <vt:lpstr>مقدمه :      بحران آب شیرین – ضریب WEI</vt:lpstr>
      <vt:lpstr>مقدمه :      بحران آب شیرین – گستردگی بحران آبی</vt:lpstr>
      <vt:lpstr>مقدمه :      بحران آب شیرین –رابطه مصرف  و جمعیت</vt:lpstr>
      <vt:lpstr>مقدمه :      بحران آب شیرین –نقشه کمبود منابع آبی</vt:lpstr>
      <vt:lpstr>مقدمه : نمک زدایی و  آب شیرین کن ها</vt:lpstr>
      <vt:lpstr>مقدمه : نمک زدایی و  آب شیرین کن ها – سطوح آب های شور و شیرین</vt:lpstr>
      <vt:lpstr>مقدمه : نمک زدایی و  آب شیرین کن ها – شوری منابع آب های موجود</vt:lpstr>
      <vt:lpstr>مقدمه : نمک زدایی و  آب شیرین کن ها – روش های نمک زدایی</vt:lpstr>
      <vt:lpstr>مقدمه : نمک زدایی و  آب شیرین کن ها – روش های نمک زدایی</vt:lpstr>
      <vt:lpstr>مقدمه : نمک زدایی و  آب شیرین کن ها – روش های نمک زدایی</vt:lpstr>
      <vt:lpstr>مقدمه : نمک زدایی و  آب شیرین کن ها – بزرگترین آب شیرین کن ها</vt:lpstr>
      <vt:lpstr>مناطق آزاد تجاری صنعتی – آب شیرین مورد نیاز</vt:lpstr>
      <vt:lpstr>منطقه آزاد اروند – اطلاعات آب شیرین کن ها</vt:lpstr>
      <vt:lpstr>منطقه آزاد چابهار– اطلاعات آب شیرین کن ها</vt:lpstr>
      <vt:lpstr>منطقه آزاد قشم– اطلاعات آب شیرین کن ها</vt:lpstr>
      <vt:lpstr>منطقه آزاد قشم– اطلاعات آب شیرین کن ها</vt:lpstr>
      <vt:lpstr>منطقه آزاد کیش– اطلاعات آب شیرین کن ها</vt:lpstr>
      <vt:lpstr>منطقه آزاد کیش– اطلاعات آب شیرین کن ها</vt:lpstr>
      <vt:lpstr>با تشکر از بذل توجه شما</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فناوری های نمک زدایی و تولید آب شیرین در مناطق آزاد تجاری - صنعتی</dc:title>
  <dc:creator>خضرائی منش محمد</dc:creator>
  <cp:lastModifiedBy>kh.hosseini</cp:lastModifiedBy>
  <cp:revision>19</cp:revision>
  <dcterms:created xsi:type="dcterms:W3CDTF">2015-10-03T05:51:11Z</dcterms:created>
  <dcterms:modified xsi:type="dcterms:W3CDTF">2015-12-28T10:37:10Z</dcterms:modified>
</cp:coreProperties>
</file>